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402" r:id="rId3"/>
    <p:sldId id="406" r:id="rId4"/>
    <p:sldId id="409" r:id="rId5"/>
    <p:sldId id="407" r:id="rId6"/>
    <p:sldId id="410" r:id="rId7"/>
    <p:sldId id="315" r:id="rId8"/>
    <p:sldId id="401" r:id="rId9"/>
    <p:sldId id="369" r:id="rId10"/>
    <p:sldId id="371" r:id="rId11"/>
    <p:sldId id="372" r:id="rId12"/>
    <p:sldId id="286" r:id="rId13"/>
    <p:sldId id="287" r:id="rId14"/>
    <p:sldId id="411" r:id="rId15"/>
    <p:sldId id="339" r:id="rId16"/>
    <p:sldId id="338" r:id="rId17"/>
    <p:sldId id="288" r:id="rId18"/>
    <p:sldId id="289" r:id="rId19"/>
    <p:sldId id="396" r:id="rId20"/>
    <p:sldId id="382" r:id="rId21"/>
    <p:sldId id="383" r:id="rId22"/>
    <p:sldId id="346" r:id="rId23"/>
    <p:sldId id="380" r:id="rId24"/>
    <p:sldId id="381" r:id="rId25"/>
    <p:sldId id="363" r:id="rId26"/>
    <p:sldId id="364" r:id="rId27"/>
    <p:sldId id="384" r:id="rId28"/>
    <p:sldId id="385" r:id="rId29"/>
    <p:sldId id="386" r:id="rId30"/>
    <p:sldId id="375" r:id="rId31"/>
    <p:sldId id="376" r:id="rId32"/>
    <p:sldId id="397" r:id="rId33"/>
    <p:sldId id="350" r:id="rId34"/>
    <p:sldId id="352" r:id="rId35"/>
    <p:sldId id="353" r:id="rId36"/>
    <p:sldId id="389" r:id="rId37"/>
    <p:sldId id="398" r:id="rId38"/>
    <p:sldId id="400" r:id="rId39"/>
    <p:sldId id="392" r:id="rId40"/>
    <p:sldId id="393" r:id="rId41"/>
    <p:sldId id="399" r:id="rId42"/>
    <p:sldId id="412" r:id="rId43"/>
    <p:sldId id="413" r:id="rId44"/>
    <p:sldId id="416" r:id="rId45"/>
    <p:sldId id="415" r:id="rId46"/>
    <p:sldId id="414" r:id="rId47"/>
    <p:sldId id="387" r:id="rId48"/>
    <p:sldId id="388" r:id="rId4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7" autoAdjust="0"/>
    <p:restoredTop sz="94660"/>
  </p:normalViewPr>
  <p:slideViewPr>
    <p:cSldViewPr>
      <p:cViewPr varScale="1">
        <p:scale>
          <a:sx n="114" d="100"/>
          <a:sy n="114" d="100"/>
        </p:scale>
        <p:origin x="6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E7B6DB-0B5A-4295-81D9-58FD850E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7695-AF7C-45B0-9E2D-0F9143F9F89E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4CC99A-696D-4922-BE07-DCD10F22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598707-D80A-44B7-872A-5145B5DF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307A3-DE61-4013-8E32-5F53070C2FD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90028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8CFBCD-0B04-4CC4-84CC-47F83608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C973-7EFB-4348-A349-68033979B940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2D512-5ED7-4F89-9C9F-AC64CD84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2B0F8A-E178-4610-BEA8-ADE1D911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1F7EE-4C7A-4571-93CC-8DE11BE5A1B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8023745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0A044D-F8F3-4E6C-9B6A-5330BE4A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E281-8128-4286-8E67-E86D45656D22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2F55C0-619F-4EF9-8FC4-16764C0E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9D0829-D2FF-46EB-BCDF-7B5402CD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016C6-5DF8-4AC3-9A58-C7ED1ACFEFB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8772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E64098-CB7A-4036-963E-820F8FA9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24C0-44A4-4DAF-8B8A-4AC446A872D9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C23B3F-D3AC-45C5-9060-13B7F031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493D09-FE38-4B21-9C80-6D5124C5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4B7D-4BFB-4BEA-93B0-2EEC6A431BC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19426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C80D77-0C9E-4882-8588-BD6205B6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5347-0EEF-45CA-AE3B-439F2A1B6E7E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05E24D-75F6-4024-8317-4045B7C5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EFCEB-4969-4E63-97F9-74001A89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34A7D-1F00-4A05-930D-FA267173401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878555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69EB6035-2D3E-4AD8-8E60-2749A35E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9CCC-D915-40E7-8DB2-38D9D7133BFD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647F0FE-600F-46F9-B957-5EE19B49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9E7B84F-5543-43B0-A950-617FE171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C9EC7-42DE-4B67-B5D3-DAB0163F69E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078648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F7A849B7-FAD7-4E3C-BF9E-A47A7479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5312D-FCAD-4CFE-8CFF-2FBFF9DE4E8F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808678AC-B640-4906-8B89-6727D9C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7695752-B4C9-4A48-BB79-252DD530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1BA8A-2433-4ED2-9E37-50FF0B7C78F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50598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8159D85-C821-4A2D-ABC1-5B4B0EB5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B57D-AE93-4159-AFB9-57D1A3ADB20F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D34D440A-5984-41FB-9022-436D7DF3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5E9F040D-431D-4501-BFDC-C2C77BFB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4496D-C144-4B6E-89E3-E5C45259FAA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06689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68CDE8A1-28E0-40C5-9856-E3160775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08DF-426F-48F0-A255-D1D7CA4C03B5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29E4004-08C5-4174-9A07-7E3621DE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C269886-3BC9-4980-91D2-039C761C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3EE4A-9327-470D-BFB8-7F51CF4D891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471114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6E87A01-31E6-408A-AD70-1EE45C11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F8B2-33F3-43C6-8FF5-66B5CFD69D08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C131039-9D54-4561-B01C-D2FA52E4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1B13CF9-C522-45F1-AF41-1CCE8927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EF02-DC7D-43D5-9F7E-890064EE9F3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637287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0BE0142-9153-4471-AD1E-3D0CFBD6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EF90-75A2-49FA-8ED4-763923E49DFB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17B2F4D-FBD7-4A78-A477-00AB9705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1E24881-B906-415F-958C-2160BAA4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DB020-9332-40E3-B146-5511C68449C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77595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C8D51748-06DB-4E2F-93AF-3B97A5EDE6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2E58C7CF-1222-486C-8134-FDC4E80F57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1F3EA-6BA0-4483-97A4-ACE762BC3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5D0A33-1808-4CBD-8594-5EAB53678BB0}" type="datetimeFigureOut">
              <a:rPr lang="nl-NL"/>
              <a:pPr>
                <a:defRPr/>
              </a:pPr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D6DB62-9809-4B71-8054-90AFD9CEA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EB9AFA-B016-4F2C-B65A-3CF07F889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A7FA8CB-B0FB-4B75-9221-6E6BF1818E6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8643590-6177-4EAA-9E92-7ED9A110E3EC}"/>
              </a:ext>
            </a:extLst>
          </p:cNvPr>
          <p:cNvSpPr txBox="1"/>
          <p:nvPr/>
        </p:nvSpPr>
        <p:spPr>
          <a:xfrm>
            <a:off x="838200" y="762000"/>
            <a:ext cx="791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+mn-lt"/>
              </a:rPr>
              <a:t>Binding in </a:t>
            </a:r>
            <a:r>
              <a:rPr lang="nl-NL" sz="3600" dirty="0">
                <a:latin typeface="+mn-lt"/>
              </a:rPr>
              <a:t>Moleculaire stoffen</a:t>
            </a:r>
          </a:p>
        </p:txBody>
      </p:sp>
    </p:spTree>
    <p:extLst>
      <p:ext uri="{BB962C8B-B14F-4D97-AF65-F5344CB8AC3E}">
        <p14:creationId xmlns:p14="http://schemas.microsoft.com/office/powerpoint/2010/main" val="193267988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10A1ED62-4DDB-4D64-A5B0-327CBDA3DE24}"/>
              </a:ext>
            </a:extLst>
          </p:cNvPr>
          <p:cNvGrpSpPr/>
          <p:nvPr/>
        </p:nvGrpSpPr>
        <p:grpSpPr>
          <a:xfrm>
            <a:off x="5883911" y="2261232"/>
            <a:ext cx="2622550" cy="2990850"/>
            <a:chOff x="6510338" y="228600"/>
            <a:chExt cx="2622550" cy="2990850"/>
          </a:xfrm>
        </p:grpSpPr>
        <p:pic>
          <p:nvPicPr>
            <p:cNvPr id="40963" name="Picture 2" descr="http://www.aljevragen.nl/media/sk/molecuulrooster.jpg">
              <a:extLst>
                <a:ext uri="{FF2B5EF4-FFF2-40B4-BE49-F238E27FC236}">
                  <a16:creationId xmlns:a16="http://schemas.microsoft.com/office/drawing/2014/main" id="{5CCE863F-7ABB-4CB1-AEBD-5C2C4F59B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338" y="228600"/>
              <a:ext cx="262255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4" name="Picture 4" descr="http://www.aljevragen.nl/media/sk/molecuulrooster.jpg">
              <a:extLst>
                <a:ext uri="{FF2B5EF4-FFF2-40B4-BE49-F238E27FC236}">
                  <a16:creationId xmlns:a16="http://schemas.microsoft.com/office/drawing/2014/main" id="{C15E7A42-5CF2-454C-A34D-194E09C79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1"/>
            <a:stretch>
              <a:fillRect/>
            </a:stretch>
          </p:blipFill>
          <p:spPr bwMode="auto">
            <a:xfrm>
              <a:off x="6627813" y="1752600"/>
              <a:ext cx="2387600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A64D792B-C336-41F7-BD97-BB1B302CEB33}"/>
              </a:ext>
            </a:extLst>
          </p:cNvPr>
          <p:cNvGrpSpPr/>
          <p:nvPr/>
        </p:nvGrpSpPr>
        <p:grpSpPr>
          <a:xfrm>
            <a:off x="3505200" y="2261232"/>
            <a:ext cx="5001261" cy="2990850"/>
            <a:chOff x="3505200" y="1704484"/>
            <a:chExt cx="5001261" cy="2990850"/>
          </a:xfrm>
        </p:grpSpPr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A469C0D8-D8C8-48C8-928D-46E9FC1F0F9B}"/>
                </a:ext>
              </a:extLst>
            </p:cNvPr>
            <p:cNvGrpSpPr/>
            <p:nvPr/>
          </p:nvGrpSpPr>
          <p:grpSpPr>
            <a:xfrm>
              <a:off x="5883911" y="1704484"/>
              <a:ext cx="2622550" cy="2990850"/>
              <a:chOff x="6510338" y="228600"/>
              <a:chExt cx="2622550" cy="2990850"/>
            </a:xfrm>
          </p:grpSpPr>
          <p:pic>
            <p:nvPicPr>
              <p:cNvPr id="30" name="Picture 2" descr="http://www.aljevragen.nl/media/sk/molecuulrooster.jpg">
                <a:extLst>
                  <a:ext uri="{FF2B5EF4-FFF2-40B4-BE49-F238E27FC236}">
                    <a16:creationId xmlns:a16="http://schemas.microsoft.com/office/drawing/2014/main" id="{DDE8977A-8D39-4F58-B9C5-27F37A138A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0338" y="228600"/>
                <a:ext cx="262255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4" descr="http://www.aljevragen.nl/media/sk/molecuulrooster.jpg">
                <a:extLst>
                  <a:ext uri="{FF2B5EF4-FFF2-40B4-BE49-F238E27FC236}">
                    <a16:creationId xmlns:a16="http://schemas.microsoft.com/office/drawing/2014/main" id="{BCDC0E80-CC3C-4ADE-B153-E663E018CA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71"/>
              <a:stretch>
                <a:fillRect/>
              </a:stretch>
            </p:blipFill>
            <p:spPr bwMode="auto">
              <a:xfrm>
                <a:off x="6627813" y="1752600"/>
                <a:ext cx="2387600" cy="146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8" name="Rechte verbindingslijn met pijl 27">
              <a:extLst>
                <a:ext uri="{FF2B5EF4-FFF2-40B4-BE49-F238E27FC236}">
                  <a16:creationId xmlns:a16="http://schemas.microsoft.com/office/drawing/2014/main" id="{E4A55785-3B1B-4455-A29F-C5027FEB19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200" y="2542684"/>
              <a:ext cx="1905000" cy="4819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A6D46588-F972-4A6A-9065-0804A4D877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3634252"/>
              <a:ext cx="2987040" cy="10610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2" name="Tekstvak 5">
            <a:extLst>
              <a:ext uri="{FF2B5EF4-FFF2-40B4-BE49-F238E27FC236}">
                <a16:creationId xmlns:a16="http://schemas.microsoft.com/office/drawing/2014/main" id="{4F73D351-FD74-432E-99FA-251AA683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4" y="472673"/>
            <a:ext cx="8001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12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molecuulbinding of </a:t>
            </a: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vanderwaalsbinding </a:t>
            </a: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atoombinding</a:t>
            </a: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1226944-848D-412C-BCB1-E2F8937DE798}"/>
              </a:ext>
            </a:extLst>
          </p:cNvPr>
          <p:cNvGrpSpPr/>
          <p:nvPr/>
        </p:nvGrpSpPr>
        <p:grpSpPr>
          <a:xfrm>
            <a:off x="6023927" y="3869897"/>
            <a:ext cx="2346961" cy="1110425"/>
            <a:chOff x="6023927" y="3869897"/>
            <a:chExt cx="2346961" cy="1110425"/>
          </a:xfrm>
        </p:grpSpPr>
        <p:sp>
          <p:nvSpPr>
            <p:cNvPr id="16" name="Tekstvak 18">
              <a:extLst>
                <a:ext uri="{FF2B5EF4-FFF2-40B4-BE49-F238E27FC236}">
                  <a16:creationId xmlns:a16="http://schemas.microsoft.com/office/drawing/2014/main" id="{88C34951-1E7D-42B2-A363-4033546A9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3927" y="3869897"/>
              <a:ext cx="1860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400" dirty="0"/>
                <a:t> </a:t>
              </a:r>
              <a:r>
                <a:rPr lang="nl-NL" altLang="nl-NL" b="1" dirty="0"/>
                <a:t>Cl</a:t>
              </a:r>
              <a:r>
                <a:rPr lang="nl-NL" altLang="nl-NL" sz="400" b="1" dirty="0"/>
                <a:t>   </a:t>
              </a:r>
              <a:r>
                <a:rPr lang="nl-NL" altLang="nl-NL" sz="2400" b="1" dirty="0"/>
                <a:t>–</a:t>
              </a:r>
              <a:r>
                <a:rPr lang="nl-NL" altLang="nl-NL" sz="400" b="1" dirty="0"/>
                <a:t>   </a:t>
              </a:r>
              <a:r>
                <a:rPr lang="nl-NL" altLang="nl-NL" b="1" dirty="0"/>
                <a:t>Cl</a:t>
              </a:r>
            </a:p>
          </p:txBody>
        </p:sp>
        <p:sp>
          <p:nvSpPr>
            <p:cNvPr id="17" name="Tekstvak 18">
              <a:extLst>
                <a:ext uri="{FF2B5EF4-FFF2-40B4-BE49-F238E27FC236}">
                  <a16:creationId xmlns:a16="http://schemas.microsoft.com/office/drawing/2014/main" id="{364632C7-B748-4CD4-A6D4-612193785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338" y="4518657"/>
              <a:ext cx="1860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b="1" dirty="0"/>
                <a:t>Cl</a:t>
              </a:r>
              <a:r>
                <a:rPr lang="nl-NL" altLang="nl-NL" sz="400" b="1" dirty="0"/>
                <a:t>   </a:t>
              </a:r>
              <a:r>
                <a:rPr lang="nl-NL" altLang="nl-NL" sz="2400" b="1" dirty="0"/>
                <a:t>–</a:t>
              </a:r>
              <a:r>
                <a:rPr lang="nl-NL" altLang="nl-NL" sz="400" b="1" dirty="0"/>
                <a:t>   </a:t>
              </a:r>
              <a:r>
                <a:rPr lang="nl-NL" altLang="nl-NL" b="1" dirty="0"/>
                <a:t>Cl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38185088-CF1C-45F9-B0B5-6816D5B9440A}"/>
              </a:ext>
            </a:extLst>
          </p:cNvPr>
          <p:cNvSpPr txBox="1"/>
          <p:nvPr/>
        </p:nvSpPr>
        <p:spPr>
          <a:xfrm>
            <a:off x="838200" y="762000"/>
            <a:ext cx="411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Binding in moleculen</a:t>
            </a:r>
          </a:p>
        </p:txBody>
      </p:sp>
    </p:spTree>
    <p:extLst>
      <p:ext uri="{BB962C8B-B14F-4D97-AF65-F5344CB8AC3E}">
        <p14:creationId xmlns:p14="http://schemas.microsoft.com/office/powerpoint/2010/main" val="22206223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10A1ED62-4DDB-4D64-A5B0-327CBDA3DE24}"/>
              </a:ext>
            </a:extLst>
          </p:cNvPr>
          <p:cNvGrpSpPr/>
          <p:nvPr/>
        </p:nvGrpSpPr>
        <p:grpSpPr>
          <a:xfrm>
            <a:off x="5883911" y="2261232"/>
            <a:ext cx="2622550" cy="2990850"/>
            <a:chOff x="6510338" y="228600"/>
            <a:chExt cx="2622550" cy="2990850"/>
          </a:xfrm>
        </p:grpSpPr>
        <p:pic>
          <p:nvPicPr>
            <p:cNvPr id="40963" name="Picture 2" descr="http://www.aljevragen.nl/media/sk/molecuulrooster.jpg">
              <a:extLst>
                <a:ext uri="{FF2B5EF4-FFF2-40B4-BE49-F238E27FC236}">
                  <a16:creationId xmlns:a16="http://schemas.microsoft.com/office/drawing/2014/main" id="{5CCE863F-7ABB-4CB1-AEBD-5C2C4F59B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338" y="228600"/>
              <a:ext cx="262255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4" name="Picture 4" descr="http://www.aljevragen.nl/media/sk/molecuulrooster.jpg">
              <a:extLst>
                <a:ext uri="{FF2B5EF4-FFF2-40B4-BE49-F238E27FC236}">
                  <a16:creationId xmlns:a16="http://schemas.microsoft.com/office/drawing/2014/main" id="{C15E7A42-5CF2-454C-A34D-194E09C79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1"/>
            <a:stretch>
              <a:fillRect/>
            </a:stretch>
          </p:blipFill>
          <p:spPr bwMode="auto">
            <a:xfrm>
              <a:off x="6627813" y="1752600"/>
              <a:ext cx="2387600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A99873A-7963-433A-B412-36383A879558}"/>
              </a:ext>
            </a:extLst>
          </p:cNvPr>
          <p:cNvGrpSpPr/>
          <p:nvPr/>
        </p:nvGrpSpPr>
        <p:grpSpPr>
          <a:xfrm>
            <a:off x="3505200" y="2261232"/>
            <a:ext cx="5001261" cy="2990850"/>
            <a:chOff x="3505200" y="1704484"/>
            <a:chExt cx="5001261" cy="2990850"/>
          </a:xfrm>
        </p:grpSpPr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18315012-4594-48F4-9207-FE494B928719}"/>
                </a:ext>
              </a:extLst>
            </p:cNvPr>
            <p:cNvGrpSpPr/>
            <p:nvPr/>
          </p:nvGrpSpPr>
          <p:grpSpPr>
            <a:xfrm>
              <a:off x="5883911" y="1704484"/>
              <a:ext cx="2622550" cy="2990850"/>
              <a:chOff x="6510338" y="228600"/>
              <a:chExt cx="2622550" cy="2990850"/>
            </a:xfrm>
          </p:grpSpPr>
          <p:pic>
            <p:nvPicPr>
              <p:cNvPr id="23" name="Picture 2" descr="http://www.aljevragen.nl/media/sk/molecuulrooster.jpg">
                <a:extLst>
                  <a:ext uri="{FF2B5EF4-FFF2-40B4-BE49-F238E27FC236}">
                    <a16:creationId xmlns:a16="http://schemas.microsoft.com/office/drawing/2014/main" id="{C6FCF43C-C6AF-4321-A3FB-FA3DFBC25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0338" y="228600"/>
                <a:ext cx="262255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4" descr="http://www.aljevragen.nl/media/sk/molecuulrooster.jpg">
                <a:extLst>
                  <a:ext uri="{FF2B5EF4-FFF2-40B4-BE49-F238E27FC236}">
                    <a16:creationId xmlns:a16="http://schemas.microsoft.com/office/drawing/2014/main" id="{EFD6B3A0-CDF4-4705-A0C1-43B333D78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71"/>
              <a:stretch>
                <a:fillRect/>
              </a:stretch>
            </p:blipFill>
            <p:spPr bwMode="auto">
              <a:xfrm>
                <a:off x="6627813" y="1752600"/>
                <a:ext cx="2387600" cy="146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04772B54-B44B-4C0B-837F-583D49ADF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200" y="2542684"/>
              <a:ext cx="1905000" cy="4819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met pijl 21">
              <a:extLst>
                <a:ext uri="{FF2B5EF4-FFF2-40B4-BE49-F238E27FC236}">
                  <a16:creationId xmlns:a16="http://schemas.microsoft.com/office/drawing/2014/main" id="{083BC5EC-855B-476B-B5F0-707D9F3917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3634252"/>
              <a:ext cx="2987040" cy="10610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2" name="Tekstvak 5">
            <a:extLst>
              <a:ext uri="{FF2B5EF4-FFF2-40B4-BE49-F238E27FC236}">
                <a16:creationId xmlns:a16="http://schemas.microsoft.com/office/drawing/2014/main" id="{4F73D351-FD74-432E-99FA-251AA683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4" y="472673"/>
            <a:ext cx="8001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12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molecuulbinding of </a:t>
            </a: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vanderwaalsbinding </a:t>
            </a:r>
          </a:p>
          <a:p>
            <a:pPr eaLnBrk="1" hangingPunct="1"/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zwak</a:t>
            </a: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atoombinding</a:t>
            </a:r>
          </a:p>
          <a:p>
            <a:pPr eaLnBrk="1" hangingPunct="1"/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sterk</a:t>
            </a: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AB9B355E-F70C-4F9B-9283-3C007DD20DA8}"/>
              </a:ext>
            </a:extLst>
          </p:cNvPr>
          <p:cNvGrpSpPr/>
          <p:nvPr/>
        </p:nvGrpSpPr>
        <p:grpSpPr>
          <a:xfrm>
            <a:off x="6023927" y="3869897"/>
            <a:ext cx="2346961" cy="1110425"/>
            <a:chOff x="6023927" y="3869897"/>
            <a:chExt cx="2346961" cy="1110425"/>
          </a:xfrm>
        </p:grpSpPr>
        <p:sp>
          <p:nvSpPr>
            <p:cNvPr id="16" name="Tekstvak 18">
              <a:extLst>
                <a:ext uri="{FF2B5EF4-FFF2-40B4-BE49-F238E27FC236}">
                  <a16:creationId xmlns:a16="http://schemas.microsoft.com/office/drawing/2014/main" id="{88DCDFD1-62B3-45F8-89C8-7748908EA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3927" y="3869897"/>
              <a:ext cx="1860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400" dirty="0"/>
                <a:t> </a:t>
              </a:r>
              <a:r>
                <a:rPr lang="nl-NL" altLang="nl-NL" b="1" dirty="0"/>
                <a:t>Cl</a:t>
              </a:r>
              <a:r>
                <a:rPr lang="nl-NL" altLang="nl-NL" sz="400" b="1" dirty="0"/>
                <a:t>   </a:t>
              </a:r>
              <a:r>
                <a:rPr lang="nl-NL" altLang="nl-NL" sz="2400" b="1" dirty="0"/>
                <a:t>–</a:t>
              </a:r>
              <a:r>
                <a:rPr lang="nl-NL" altLang="nl-NL" sz="400" b="1" dirty="0"/>
                <a:t>   </a:t>
              </a:r>
              <a:r>
                <a:rPr lang="nl-NL" altLang="nl-NL" b="1" dirty="0"/>
                <a:t>Cl</a:t>
              </a:r>
            </a:p>
          </p:txBody>
        </p:sp>
        <p:sp>
          <p:nvSpPr>
            <p:cNvPr id="17" name="Tekstvak 18">
              <a:extLst>
                <a:ext uri="{FF2B5EF4-FFF2-40B4-BE49-F238E27FC236}">
                  <a16:creationId xmlns:a16="http://schemas.microsoft.com/office/drawing/2014/main" id="{8526E110-CE83-4FDA-AC8D-DB726EB96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338" y="4518657"/>
              <a:ext cx="1860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b="1" dirty="0"/>
                <a:t>Cl</a:t>
              </a:r>
              <a:r>
                <a:rPr lang="nl-NL" altLang="nl-NL" sz="400" b="1" dirty="0"/>
                <a:t>   </a:t>
              </a:r>
              <a:r>
                <a:rPr lang="nl-NL" altLang="nl-NL" sz="2400" b="1" dirty="0"/>
                <a:t>–</a:t>
              </a:r>
              <a:r>
                <a:rPr lang="nl-NL" altLang="nl-NL" sz="400" b="1" dirty="0"/>
                <a:t>   </a:t>
              </a:r>
              <a:r>
                <a:rPr lang="nl-NL" altLang="nl-NL" b="1" dirty="0"/>
                <a:t>Cl</a:t>
              </a: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C08F6081-D70A-41CE-858B-920B1482EB2C}"/>
              </a:ext>
            </a:extLst>
          </p:cNvPr>
          <p:cNvSpPr txBox="1"/>
          <p:nvPr/>
        </p:nvSpPr>
        <p:spPr>
          <a:xfrm>
            <a:off x="838200" y="762000"/>
            <a:ext cx="411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Binding in moleculen</a:t>
            </a:r>
          </a:p>
        </p:txBody>
      </p:sp>
    </p:spTree>
    <p:extLst>
      <p:ext uri="{BB962C8B-B14F-4D97-AF65-F5344CB8AC3E}">
        <p14:creationId xmlns:p14="http://schemas.microsoft.com/office/powerpoint/2010/main" val="384491262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/>
          <p:cNvSpPr>
            <a:spLocks noChangeAspect="1"/>
          </p:cNvSpPr>
          <p:nvPr/>
        </p:nvSpPr>
        <p:spPr>
          <a:xfrm>
            <a:off x="3128873" y="470763"/>
            <a:ext cx="2522247" cy="254927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3490204" y="888761"/>
            <a:ext cx="1796916" cy="171168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4329140" y="1754382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Ovaal 5"/>
          <p:cNvSpPr>
            <a:spLocks noChangeAspect="1"/>
          </p:cNvSpPr>
          <p:nvPr/>
        </p:nvSpPr>
        <p:spPr>
          <a:xfrm>
            <a:off x="4361351" y="1662102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Ovaal 6"/>
          <p:cNvSpPr>
            <a:spLocks noChangeAspect="1"/>
          </p:cNvSpPr>
          <p:nvPr/>
        </p:nvSpPr>
        <p:spPr>
          <a:xfrm>
            <a:off x="4357150" y="1759283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4407920" y="1616110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4492299" y="1748682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4496150" y="1646599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4456587" y="1713143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4511857" y="1706310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4364853" y="1605984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4424725" y="1789296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4415622" y="1664488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4418386" y="1735693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4452035" y="1601863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4334556" y="1699433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4367724" y="1694712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 flipH="1">
            <a:off x="5254760" y="1608255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 flipH="1">
            <a:off x="3469473" y="1818227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 flipH="1">
            <a:off x="3257330" y="1111132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 flipH="1">
            <a:off x="5469821" y="1111132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Ovaal 24"/>
          <p:cNvSpPr>
            <a:spLocks noChangeAspect="1"/>
          </p:cNvSpPr>
          <p:nvPr/>
        </p:nvSpPr>
        <p:spPr>
          <a:xfrm flipH="1">
            <a:off x="3673013" y="675591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 flipH="1">
            <a:off x="5370062" y="2497138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 flipH="1">
            <a:off x="5142615" y="717053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 flipH="1">
            <a:off x="3696330" y="2808000"/>
            <a:ext cx="43200" cy="432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0" name="Groep 29"/>
          <p:cNvGrpSpPr/>
          <p:nvPr/>
        </p:nvGrpSpPr>
        <p:grpSpPr>
          <a:xfrm>
            <a:off x="1226094" y="3827095"/>
            <a:ext cx="1548000" cy="1548000"/>
            <a:chOff x="3878379" y="1708034"/>
            <a:chExt cx="3587823" cy="3417640"/>
          </a:xfrm>
        </p:grpSpPr>
        <p:sp>
          <p:nvSpPr>
            <p:cNvPr id="31" name="Ovaal 30"/>
            <p:cNvSpPr/>
            <p:nvPr/>
          </p:nvSpPr>
          <p:spPr>
            <a:xfrm>
              <a:off x="3878379" y="1708034"/>
              <a:ext cx="3587823" cy="34176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2" name="Ovaal 31"/>
            <p:cNvSpPr>
              <a:spLocks noChangeAspect="1"/>
            </p:cNvSpPr>
            <p:nvPr/>
          </p:nvSpPr>
          <p:spPr>
            <a:xfrm>
              <a:off x="5617760" y="325212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3" name="Ovaal 32"/>
            <p:cNvSpPr>
              <a:spLocks noChangeAspect="1"/>
            </p:cNvSpPr>
            <p:nvPr/>
          </p:nvSpPr>
          <p:spPr>
            <a:xfrm flipH="1">
              <a:off x="6297136" y="1791058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39" name="Groep 38"/>
          <p:cNvGrpSpPr/>
          <p:nvPr/>
        </p:nvGrpSpPr>
        <p:grpSpPr>
          <a:xfrm>
            <a:off x="6196404" y="3827095"/>
            <a:ext cx="1548000" cy="1548000"/>
            <a:chOff x="5651120" y="3457979"/>
            <a:chExt cx="1548000" cy="1548000"/>
          </a:xfrm>
        </p:grpSpPr>
        <p:sp>
          <p:nvSpPr>
            <p:cNvPr id="36" name="Ovaal 35"/>
            <p:cNvSpPr>
              <a:spLocks noChangeAspect="1"/>
            </p:cNvSpPr>
            <p:nvPr/>
          </p:nvSpPr>
          <p:spPr>
            <a:xfrm>
              <a:off x="6436310" y="4167383"/>
              <a:ext cx="61532" cy="64596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5" name="Ovaal 34"/>
            <p:cNvSpPr/>
            <p:nvPr/>
          </p:nvSpPr>
          <p:spPr>
            <a:xfrm>
              <a:off x="5651120" y="3457979"/>
              <a:ext cx="1548000" cy="1548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7" name="Ovaal 36"/>
            <p:cNvSpPr>
              <a:spLocks noChangeAspect="1"/>
            </p:cNvSpPr>
            <p:nvPr/>
          </p:nvSpPr>
          <p:spPr>
            <a:xfrm flipH="1">
              <a:off x="5780315" y="3767574"/>
              <a:ext cx="35719" cy="374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38" name="Tekstvak 37">
            <a:extLst>
              <a:ext uri="{FF2B5EF4-FFF2-40B4-BE49-F238E27FC236}">
                <a16:creationId xmlns:a16="http://schemas.microsoft.com/office/drawing/2014/main" id="{B4332553-D16D-49AB-9A5C-9AB93952C887}"/>
              </a:ext>
            </a:extLst>
          </p:cNvPr>
          <p:cNvSpPr txBox="1"/>
          <p:nvPr/>
        </p:nvSpPr>
        <p:spPr>
          <a:xfrm>
            <a:off x="4418027" y="3541534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O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5F2D44CE-A9DB-4265-A932-43E6EEC22686}"/>
              </a:ext>
            </a:extLst>
          </p:cNvPr>
          <p:cNvSpPr txBox="1"/>
          <p:nvPr/>
        </p:nvSpPr>
        <p:spPr>
          <a:xfrm>
            <a:off x="7012360" y="5849464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H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30A28198-9A1F-45C6-8DBC-125C1BB9430C}"/>
              </a:ext>
            </a:extLst>
          </p:cNvPr>
          <p:cNvSpPr txBox="1"/>
          <p:nvPr/>
        </p:nvSpPr>
        <p:spPr>
          <a:xfrm>
            <a:off x="1973675" y="5849464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H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474C86F4-8309-4BE9-ACEE-F876AD721101}"/>
              </a:ext>
            </a:extLst>
          </p:cNvPr>
          <p:cNvSpPr txBox="1"/>
          <p:nvPr/>
        </p:nvSpPr>
        <p:spPr>
          <a:xfrm>
            <a:off x="3922027" y="3541533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H</a:t>
            </a:r>
            <a:r>
              <a:rPr lang="nl-NL" sz="3600" baseline="-25000" dirty="0"/>
              <a:t>2</a:t>
            </a:r>
            <a:r>
              <a:rPr lang="nl-NL" sz="3600" dirty="0"/>
              <a:t>O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341517" y="430901"/>
            <a:ext cx="131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n-lt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8243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13576 -0.2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12361 -0.190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Ammoniak </a:t>
            </a:r>
            <a:r>
              <a:rPr lang="nl-NL" altLang="nl-NL" b="1" dirty="0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Methaan </a:t>
            </a:r>
            <a:r>
              <a:rPr lang="nl-NL" altLang="nl-NL" b="1" dirty="0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432000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00341" y="275125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2681541" y="1863645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1656000" y="1710000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067D0B-E54A-47A9-B93D-6158C963438F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41517" y="430901"/>
            <a:ext cx="131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n-lt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2091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Ammoniak </a:t>
            </a:r>
            <a:r>
              <a:rPr lang="nl-NL" altLang="nl-NL" b="1" dirty="0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Methaan </a:t>
            </a:r>
            <a:r>
              <a:rPr lang="nl-NL" altLang="nl-NL" b="1" dirty="0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432000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00341" y="275125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2681541" y="1863645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1656000" y="1710000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BB1E347-0573-451F-8E01-5CF370474D70}"/>
              </a:ext>
            </a:extLst>
          </p:cNvPr>
          <p:cNvSpPr txBox="1"/>
          <p:nvPr/>
        </p:nvSpPr>
        <p:spPr>
          <a:xfrm>
            <a:off x="341517" y="3920820"/>
            <a:ext cx="18013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Oktetregel </a:t>
            </a:r>
          </a:p>
          <a:p>
            <a:endParaRPr lang="nl-NL" sz="6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067D0B-E54A-47A9-B93D-6158C963438F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41517" y="430901"/>
            <a:ext cx="131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n-lt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6706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Ammoniak </a:t>
            </a:r>
            <a:r>
              <a:rPr lang="nl-NL" altLang="nl-NL" b="1" dirty="0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Methaan </a:t>
            </a:r>
            <a:r>
              <a:rPr lang="nl-NL" altLang="nl-NL" b="1" dirty="0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432000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00341" y="275125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2681541" y="1863645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1656000" y="1710000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BB1E347-0573-451F-8E01-5CF370474D70}"/>
              </a:ext>
            </a:extLst>
          </p:cNvPr>
          <p:cNvSpPr txBox="1"/>
          <p:nvPr/>
        </p:nvSpPr>
        <p:spPr>
          <a:xfrm>
            <a:off x="341517" y="3920820"/>
            <a:ext cx="652986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Oktetregel: </a:t>
            </a:r>
          </a:p>
          <a:p>
            <a:endParaRPr lang="nl-NL" sz="600" dirty="0">
              <a:latin typeface="+mn-lt"/>
            </a:endParaRPr>
          </a:p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Atomen streven naar 8 valentie-elektronen.</a:t>
            </a:r>
            <a:endParaRPr lang="nl-NL" sz="2800" dirty="0">
              <a:latin typeface="+mn-lt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60D802C-E8CC-46E7-BE67-830353DBF78B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63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Ammoniak </a:t>
            </a:r>
            <a:r>
              <a:rPr lang="nl-NL" altLang="nl-NL" b="1" dirty="0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Methaan </a:t>
            </a:r>
            <a:r>
              <a:rPr lang="nl-NL" altLang="nl-NL" b="1" dirty="0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432000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00341" y="275125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2681541" y="1863645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1656000" y="1710000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BB1E347-0573-451F-8E01-5CF370474D70}"/>
              </a:ext>
            </a:extLst>
          </p:cNvPr>
          <p:cNvSpPr txBox="1"/>
          <p:nvPr/>
        </p:nvSpPr>
        <p:spPr>
          <a:xfrm>
            <a:off x="341517" y="3920820"/>
            <a:ext cx="847982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Oktetregel: </a:t>
            </a:r>
          </a:p>
          <a:p>
            <a:endParaRPr lang="nl-NL" sz="600" dirty="0">
              <a:latin typeface="+mn-lt"/>
            </a:endParaRPr>
          </a:p>
          <a:p>
            <a:r>
              <a:rPr lang="nl-NL" sz="2800" dirty="0">
                <a:latin typeface="+mn-lt"/>
              </a:rPr>
              <a:t>Atomen streven naar 8 valentie-elektronen (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waterstof 2</a:t>
            </a:r>
            <a:r>
              <a:rPr lang="nl-NL" sz="2800" dirty="0">
                <a:latin typeface="+mn-lt"/>
              </a:rPr>
              <a:t>).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62FC8B6-F8A8-404F-963E-D35F2D6F8D4F}"/>
              </a:ext>
            </a:extLst>
          </p:cNvPr>
          <p:cNvSpPr/>
          <p:nvPr/>
        </p:nvSpPr>
        <p:spPr>
          <a:xfrm>
            <a:off x="1817520" y="2620481"/>
            <a:ext cx="99392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FBE2E45-5E59-4A49-A66A-A637814D5123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7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Ammoniak </a:t>
            </a:r>
            <a:r>
              <a:rPr lang="nl-NL" altLang="nl-NL" b="1" dirty="0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Methaan </a:t>
            </a:r>
            <a:r>
              <a:rPr lang="nl-NL" altLang="nl-NL" b="1" dirty="0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84962" y="385692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pic>
        <p:nvPicPr>
          <p:cNvPr id="9" name="Picture 10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7" y="558433"/>
            <a:ext cx="2788012" cy="2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2C4A9475-5D8A-40D4-A6E3-A4FC0C1610F0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5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Ammoniak </a:t>
            </a:r>
            <a:r>
              <a:rPr lang="nl-NL" altLang="nl-NL" b="1" dirty="0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Methaan </a:t>
            </a:r>
            <a:r>
              <a:rPr lang="nl-NL" altLang="nl-NL" b="1" dirty="0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380667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pic>
        <p:nvPicPr>
          <p:cNvPr id="9" name="Picture 10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7" y="558433"/>
            <a:ext cx="2788012" cy="2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03056" y="5696316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  <a:r>
              <a:rPr lang="nl-NL" altLang="nl-NL" dirty="0">
                <a:solidFill>
                  <a:srgbClr val="FF0000"/>
                </a:solidFill>
              </a:rPr>
              <a:t>structuurformule</a:t>
            </a:r>
          </a:p>
        </p:txBody>
      </p:sp>
      <p:pic>
        <p:nvPicPr>
          <p:cNvPr id="18" name="Afbeelding 1">
            <a:extLst>
              <a:ext uri="{FF2B5EF4-FFF2-40B4-BE49-F238E27FC236}">
                <a16:creationId xmlns:a16="http://schemas.microsoft.com/office/drawing/2014/main" id="{843F3FD8-D7D6-4492-9E38-94C5ED26AF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6"/>
          <a:stretch/>
        </p:blipFill>
        <p:spPr bwMode="auto">
          <a:xfrm>
            <a:off x="5587697" y="4546644"/>
            <a:ext cx="2290619" cy="88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0F04CC29-C869-4615-B85C-3EE8004023BA}"/>
              </a:ext>
            </a:extLst>
          </p:cNvPr>
          <p:cNvSpPr/>
          <p:nvPr/>
        </p:nvSpPr>
        <p:spPr>
          <a:xfrm rot="2936740">
            <a:off x="6848766" y="3786235"/>
            <a:ext cx="500936" cy="41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789D29F-AC18-477E-A61E-4D8AD1316948}"/>
              </a:ext>
            </a:extLst>
          </p:cNvPr>
          <p:cNvSpPr/>
          <p:nvPr/>
        </p:nvSpPr>
        <p:spPr>
          <a:xfrm rot="2936740">
            <a:off x="6069685" y="3733350"/>
            <a:ext cx="500936" cy="41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CFE3146-419E-4B7F-A950-405ECF0A9270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BDA9CB-3BEB-4621-85D5-E7CC58C96B26}"/>
              </a:ext>
            </a:extLst>
          </p:cNvPr>
          <p:cNvSpPr txBox="1"/>
          <p:nvPr/>
        </p:nvSpPr>
        <p:spPr>
          <a:xfrm>
            <a:off x="5197860" y="3740179"/>
            <a:ext cx="3531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800" dirty="0">
                <a:solidFill>
                  <a:schemeClr val="bg1"/>
                </a:solidFill>
              </a:rPr>
              <a:t>H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6600" dirty="0">
                <a:solidFill>
                  <a:schemeClr val="bg1"/>
                </a:solidFill>
              </a:rPr>
              <a:t>–</a:t>
            </a:r>
            <a:r>
              <a:rPr lang="nl-NL" sz="2400" dirty="0"/>
              <a:t> </a:t>
            </a:r>
            <a:r>
              <a:rPr lang="nl-NL" sz="5800" dirty="0">
                <a:ea typeface="Microsoft YaHei" panose="020B0503020204020204" pitchFamily="34" charset="-122"/>
                <a:cs typeface="Arial" panose="020B0604020202020204" pitchFamily="34" charset="0"/>
              </a:rPr>
              <a:t>O</a:t>
            </a:r>
            <a:r>
              <a:rPr lang="nl-NL" sz="2400" dirty="0"/>
              <a:t> </a:t>
            </a:r>
            <a:r>
              <a:rPr lang="nl-NL" sz="6600" dirty="0">
                <a:solidFill>
                  <a:schemeClr val="bg1"/>
                </a:solidFill>
              </a:rPr>
              <a:t>–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5800" dirty="0">
                <a:solidFill>
                  <a:schemeClr val="bg1"/>
                </a:solidFill>
              </a:rPr>
              <a:t>H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04FA69EC-FDBB-4BCF-8E79-E2795763C9A9}"/>
              </a:ext>
            </a:extLst>
          </p:cNvPr>
          <p:cNvGrpSpPr/>
          <p:nvPr/>
        </p:nvGrpSpPr>
        <p:grpSpPr>
          <a:xfrm rot="10800000">
            <a:off x="1661783" y="1699842"/>
            <a:ext cx="1323359" cy="284617"/>
            <a:chOff x="1628445" y="666379"/>
            <a:chExt cx="1323359" cy="284617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0B6A2FE-634F-4A42-B7D9-48F1231FE3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6889" y="666379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41A8741C-4ACB-4CE3-B9EB-AC6574874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8445" y="828596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A016ED2E-B512-428A-A432-1F6ED32F5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3666" y="670058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2E5FB770-AF64-4D62-82D3-80A10759A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9404" y="828596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6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Ammoniak </a:t>
            </a:r>
            <a:r>
              <a:rPr lang="nl-NL" altLang="nl-NL" b="1" dirty="0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Methaan </a:t>
            </a:r>
            <a:r>
              <a:rPr lang="nl-NL" altLang="nl-NL" b="1" dirty="0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380667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pic>
        <p:nvPicPr>
          <p:cNvPr id="9" name="Picture 10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7" y="558433"/>
            <a:ext cx="2788012" cy="2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03056" y="5696316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structuurformule</a:t>
            </a:r>
          </a:p>
        </p:txBody>
      </p:sp>
      <p:pic>
        <p:nvPicPr>
          <p:cNvPr id="18" name="Afbeelding 1">
            <a:extLst>
              <a:ext uri="{FF2B5EF4-FFF2-40B4-BE49-F238E27FC236}">
                <a16:creationId xmlns:a16="http://schemas.microsoft.com/office/drawing/2014/main" id="{843F3FD8-D7D6-4492-9E38-94C5ED26AF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6"/>
          <a:stretch/>
        </p:blipFill>
        <p:spPr bwMode="auto">
          <a:xfrm>
            <a:off x="5587697" y="4546644"/>
            <a:ext cx="2290619" cy="88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0F04CC29-C869-4615-B85C-3EE8004023BA}"/>
              </a:ext>
            </a:extLst>
          </p:cNvPr>
          <p:cNvSpPr/>
          <p:nvPr/>
        </p:nvSpPr>
        <p:spPr>
          <a:xfrm rot="2936740">
            <a:off x="6848766" y="3786235"/>
            <a:ext cx="500936" cy="41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789D29F-AC18-477E-A61E-4D8AD1316948}"/>
              </a:ext>
            </a:extLst>
          </p:cNvPr>
          <p:cNvSpPr/>
          <p:nvPr/>
        </p:nvSpPr>
        <p:spPr>
          <a:xfrm rot="2936740">
            <a:off x="6069685" y="3733350"/>
            <a:ext cx="500936" cy="41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CFE3146-419E-4B7F-A950-405ECF0A9270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BDA9CB-3BEB-4621-85D5-E7CC58C96B26}"/>
              </a:ext>
            </a:extLst>
          </p:cNvPr>
          <p:cNvSpPr txBox="1"/>
          <p:nvPr/>
        </p:nvSpPr>
        <p:spPr>
          <a:xfrm>
            <a:off x="5197860" y="3740179"/>
            <a:ext cx="3531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800" dirty="0">
                <a:solidFill>
                  <a:schemeClr val="bg1"/>
                </a:solidFill>
              </a:rPr>
              <a:t>H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6600" dirty="0">
                <a:solidFill>
                  <a:schemeClr val="bg1"/>
                </a:solidFill>
              </a:rPr>
              <a:t>–</a:t>
            </a:r>
            <a:r>
              <a:rPr lang="nl-NL" sz="2400" dirty="0"/>
              <a:t> </a:t>
            </a:r>
            <a:r>
              <a:rPr lang="nl-NL" sz="5800" dirty="0">
                <a:ea typeface="Microsoft YaHei" panose="020B0503020204020204" pitchFamily="34" charset="-122"/>
                <a:cs typeface="Arial" panose="020B0604020202020204" pitchFamily="34" charset="0"/>
              </a:rPr>
              <a:t>O</a:t>
            </a:r>
            <a:r>
              <a:rPr lang="nl-NL" sz="2400" dirty="0"/>
              <a:t> </a:t>
            </a:r>
            <a:r>
              <a:rPr lang="nl-NL" sz="6600" dirty="0">
                <a:solidFill>
                  <a:schemeClr val="bg1"/>
                </a:solidFill>
              </a:rPr>
              <a:t>–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58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BAF6A8A-875F-4584-A249-24E3EF8275CB}"/>
              </a:ext>
            </a:extLst>
          </p:cNvPr>
          <p:cNvSpPr txBox="1"/>
          <p:nvPr/>
        </p:nvSpPr>
        <p:spPr>
          <a:xfrm>
            <a:off x="215680" y="3649731"/>
            <a:ext cx="496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gemeenschappelijk elektronenpaar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04FA69EC-FDBB-4BCF-8E79-E2795763C9A9}"/>
              </a:ext>
            </a:extLst>
          </p:cNvPr>
          <p:cNvGrpSpPr/>
          <p:nvPr/>
        </p:nvGrpSpPr>
        <p:grpSpPr>
          <a:xfrm rot="10800000">
            <a:off x="1661783" y="1699842"/>
            <a:ext cx="1323359" cy="284617"/>
            <a:chOff x="1628445" y="666379"/>
            <a:chExt cx="1323359" cy="284617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0B6A2FE-634F-4A42-B7D9-48F1231FE3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6889" y="666379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41A8741C-4ACB-4CE3-B9EB-AC6574874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8445" y="828596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A016ED2E-B512-428A-A432-1F6ED32F5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3666" y="670058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2E5FB770-AF64-4D62-82D3-80A10759A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9404" y="828596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F79313AE-80D8-4295-904E-B964FF5F2A99}"/>
              </a:ext>
            </a:extLst>
          </p:cNvPr>
          <p:cNvCxnSpPr>
            <a:cxnSpLocks/>
          </p:cNvCxnSpPr>
          <p:nvPr/>
        </p:nvCxnSpPr>
        <p:spPr>
          <a:xfrm>
            <a:off x="3808034" y="4106584"/>
            <a:ext cx="2467400" cy="4979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1FA34BA4-7DE1-4AF7-98CD-545BBD756496}"/>
              </a:ext>
            </a:extLst>
          </p:cNvPr>
          <p:cNvCxnSpPr>
            <a:cxnSpLocks/>
          </p:cNvCxnSpPr>
          <p:nvPr/>
        </p:nvCxnSpPr>
        <p:spPr>
          <a:xfrm flipV="1">
            <a:off x="2546412" y="2021980"/>
            <a:ext cx="282992" cy="1645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4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8643590-6177-4EAA-9E92-7ED9A110E3EC}"/>
              </a:ext>
            </a:extLst>
          </p:cNvPr>
          <p:cNvSpPr txBox="1"/>
          <p:nvPr/>
        </p:nvSpPr>
        <p:spPr>
          <a:xfrm>
            <a:off x="838200" y="762000"/>
            <a:ext cx="7917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+mn-lt"/>
              </a:rPr>
              <a:t>Binding in </a:t>
            </a:r>
            <a:r>
              <a:rPr lang="nl-NL" sz="3600" dirty="0">
                <a:latin typeface="+mn-lt"/>
              </a:rPr>
              <a:t>Moleculaire stoffen</a:t>
            </a:r>
          </a:p>
          <a:p>
            <a:r>
              <a:rPr lang="nl-NL" sz="3600" dirty="0">
                <a:latin typeface="+mn-lt"/>
              </a:rPr>
              <a:t>		       naamgeving</a:t>
            </a:r>
          </a:p>
        </p:txBody>
      </p:sp>
    </p:spTree>
    <p:extLst>
      <p:ext uri="{BB962C8B-B14F-4D97-AF65-F5344CB8AC3E}">
        <p14:creationId xmlns:p14="http://schemas.microsoft.com/office/powerpoint/2010/main" val="258051884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Ammoniak </a:t>
            </a:r>
            <a:r>
              <a:rPr lang="nl-NL" altLang="nl-NL" b="1" dirty="0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Methaan </a:t>
            </a:r>
            <a:r>
              <a:rPr lang="nl-NL" altLang="nl-NL" b="1" dirty="0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380667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pic>
        <p:nvPicPr>
          <p:cNvPr id="9" name="Picture 10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7" y="558433"/>
            <a:ext cx="2788012" cy="2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03056" y="5696316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structuurformule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0F04CC29-C869-4615-B85C-3EE8004023BA}"/>
              </a:ext>
            </a:extLst>
          </p:cNvPr>
          <p:cNvSpPr/>
          <p:nvPr/>
        </p:nvSpPr>
        <p:spPr>
          <a:xfrm rot="2936740">
            <a:off x="6848766" y="3786235"/>
            <a:ext cx="500936" cy="41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789D29F-AC18-477E-A61E-4D8AD1316948}"/>
              </a:ext>
            </a:extLst>
          </p:cNvPr>
          <p:cNvSpPr/>
          <p:nvPr/>
        </p:nvSpPr>
        <p:spPr>
          <a:xfrm rot="2936740">
            <a:off x="6069685" y="3733350"/>
            <a:ext cx="500936" cy="41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CFE3146-419E-4B7F-A950-405ECF0A9270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BDA9CB-3BEB-4621-85D5-E7CC58C96B26}"/>
              </a:ext>
            </a:extLst>
          </p:cNvPr>
          <p:cNvSpPr txBox="1"/>
          <p:nvPr/>
        </p:nvSpPr>
        <p:spPr>
          <a:xfrm>
            <a:off x="5197860" y="3740179"/>
            <a:ext cx="3531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800" dirty="0"/>
              <a:t>H</a:t>
            </a:r>
            <a:r>
              <a:rPr lang="nl-NL" sz="2400" dirty="0"/>
              <a:t> </a:t>
            </a:r>
            <a:r>
              <a:rPr lang="nl-NL" sz="6600" dirty="0"/>
              <a:t>–</a:t>
            </a:r>
            <a:r>
              <a:rPr lang="nl-NL" sz="2400" dirty="0"/>
              <a:t> </a:t>
            </a:r>
            <a:r>
              <a:rPr lang="nl-NL" sz="5800" dirty="0">
                <a:ea typeface="Microsoft YaHei" panose="020B0503020204020204" pitchFamily="34" charset="-122"/>
                <a:cs typeface="Arial" panose="020B0604020202020204" pitchFamily="34" charset="0"/>
              </a:rPr>
              <a:t>O</a:t>
            </a:r>
            <a:r>
              <a:rPr lang="nl-NL" sz="2400" dirty="0"/>
              <a:t> </a:t>
            </a:r>
            <a:r>
              <a:rPr lang="nl-NL" sz="6600" dirty="0"/>
              <a:t>–</a:t>
            </a:r>
            <a:r>
              <a:rPr lang="nl-NL" sz="2400" dirty="0"/>
              <a:t> </a:t>
            </a:r>
            <a:r>
              <a:rPr lang="nl-NL" sz="5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936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Ammoniak </a:t>
            </a:r>
            <a:r>
              <a:rPr lang="nl-NL" altLang="nl-NL" b="1" dirty="0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Methaan </a:t>
            </a:r>
            <a:r>
              <a:rPr lang="nl-NL" altLang="nl-NL" b="1" dirty="0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380667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pic>
        <p:nvPicPr>
          <p:cNvPr id="9" name="Picture 10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7" y="558433"/>
            <a:ext cx="2788012" cy="2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03056" y="5696316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structuurformule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0F04CC29-C869-4615-B85C-3EE8004023BA}"/>
              </a:ext>
            </a:extLst>
          </p:cNvPr>
          <p:cNvSpPr/>
          <p:nvPr/>
        </p:nvSpPr>
        <p:spPr>
          <a:xfrm rot="2936740">
            <a:off x="6848766" y="3786235"/>
            <a:ext cx="500936" cy="41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789D29F-AC18-477E-A61E-4D8AD1316948}"/>
              </a:ext>
            </a:extLst>
          </p:cNvPr>
          <p:cNvSpPr/>
          <p:nvPr/>
        </p:nvSpPr>
        <p:spPr>
          <a:xfrm rot="2936740">
            <a:off x="6069685" y="3733350"/>
            <a:ext cx="500936" cy="41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CFE3146-419E-4B7F-A950-405ECF0A9270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BDA9CB-3BEB-4621-85D5-E7CC58C96B26}"/>
              </a:ext>
            </a:extLst>
          </p:cNvPr>
          <p:cNvSpPr txBox="1"/>
          <p:nvPr/>
        </p:nvSpPr>
        <p:spPr>
          <a:xfrm>
            <a:off x="5197860" y="3740179"/>
            <a:ext cx="3531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800" dirty="0"/>
              <a:t>H</a:t>
            </a:r>
            <a:r>
              <a:rPr lang="nl-NL" sz="2400" dirty="0"/>
              <a:t> </a:t>
            </a:r>
            <a:r>
              <a:rPr lang="nl-NL" sz="6600" dirty="0"/>
              <a:t>–</a:t>
            </a:r>
            <a:r>
              <a:rPr lang="nl-NL" sz="2400" dirty="0"/>
              <a:t> </a:t>
            </a:r>
            <a:r>
              <a:rPr lang="nl-NL" sz="5800" dirty="0">
                <a:ea typeface="Microsoft YaHei" panose="020B0503020204020204" pitchFamily="34" charset="-122"/>
                <a:cs typeface="Arial" panose="020B0604020202020204" pitchFamily="34" charset="0"/>
              </a:rPr>
              <a:t>O</a:t>
            </a:r>
            <a:r>
              <a:rPr lang="nl-NL" sz="2400" dirty="0"/>
              <a:t> </a:t>
            </a:r>
            <a:r>
              <a:rPr lang="nl-NL" sz="6600" dirty="0"/>
              <a:t>–</a:t>
            </a:r>
            <a:r>
              <a:rPr lang="nl-NL" sz="2400" dirty="0"/>
              <a:t> </a:t>
            </a:r>
            <a:r>
              <a:rPr lang="nl-NL" sz="5800" dirty="0"/>
              <a:t>H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8A4D8C6-2DC6-4E65-9934-A44D3DA4084D}"/>
              </a:ext>
            </a:extLst>
          </p:cNvPr>
          <p:cNvSpPr txBox="1"/>
          <p:nvPr/>
        </p:nvSpPr>
        <p:spPr>
          <a:xfrm>
            <a:off x="549885" y="4367814"/>
            <a:ext cx="37280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Waterstof heeft covalentie 1</a:t>
            </a:r>
          </a:p>
          <a:p>
            <a:endParaRPr lang="nl-NL" sz="2400" dirty="0">
              <a:solidFill>
                <a:srgbClr val="FF0000"/>
              </a:solidFill>
              <a:latin typeface="+mn-lt"/>
            </a:endParaRPr>
          </a:p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Zuurstof heeft covalentie 2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2353F4-AB13-4044-85EE-D121AA2531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1" r="888" b="41176"/>
          <a:stretch/>
        </p:blipFill>
        <p:spPr>
          <a:xfrm>
            <a:off x="0" y="25077"/>
            <a:ext cx="9144000" cy="687208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FDE284C-438C-4364-BD8E-7A5ACEACD45F}"/>
              </a:ext>
            </a:extLst>
          </p:cNvPr>
          <p:cNvSpPr txBox="1"/>
          <p:nvPr/>
        </p:nvSpPr>
        <p:spPr>
          <a:xfrm>
            <a:off x="1624013" y="252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6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2353F4-AB13-4044-85EE-D121AA2531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1" r="888" b="41176"/>
          <a:stretch/>
        </p:blipFill>
        <p:spPr>
          <a:xfrm>
            <a:off x="0" y="25077"/>
            <a:ext cx="9144000" cy="687208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CF6FB8F-037F-488E-BD32-A01077FB61D6}"/>
              </a:ext>
            </a:extLst>
          </p:cNvPr>
          <p:cNvSpPr txBox="1"/>
          <p:nvPr/>
        </p:nvSpPr>
        <p:spPr>
          <a:xfrm>
            <a:off x="2485199" y="1337461"/>
            <a:ext cx="54057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covalentie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      </a:t>
            </a:r>
            <a:r>
              <a:rPr lang="nl-NL" sz="4400" dirty="0">
                <a:solidFill>
                  <a:srgbClr val="FF0000"/>
                </a:solidFill>
                <a:latin typeface="+mn-lt"/>
              </a:rPr>
              <a:t>4    3    2    1</a:t>
            </a:r>
          </a:p>
          <a:p>
            <a:endParaRPr lang="nl-N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nl-N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FDE284C-438C-4364-BD8E-7A5ACEACD45F}"/>
              </a:ext>
            </a:extLst>
          </p:cNvPr>
          <p:cNvSpPr txBox="1"/>
          <p:nvPr/>
        </p:nvSpPr>
        <p:spPr>
          <a:xfrm>
            <a:off x="1624013" y="252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2353F4-AB13-4044-85EE-D121AA2531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1" r="888" b="41176"/>
          <a:stretch/>
        </p:blipFill>
        <p:spPr>
          <a:xfrm>
            <a:off x="0" y="25077"/>
            <a:ext cx="9144000" cy="687208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CF6FB8F-037F-488E-BD32-A01077FB61D6}"/>
              </a:ext>
            </a:extLst>
          </p:cNvPr>
          <p:cNvSpPr txBox="1"/>
          <p:nvPr/>
        </p:nvSpPr>
        <p:spPr>
          <a:xfrm>
            <a:off x="2485199" y="1337461"/>
            <a:ext cx="54057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covalentie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      </a:t>
            </a:r>
            <a:r>
              <a:rPr lang="nl-NL" sz="4400" dirty="0">
                <a:solidFill>
                  <a:srgbClr val="FF0000"/>
                </a:solidFill>
                <a:latin typeface="+mn-lt"/>
              </a:rPr>
              <a:t>4    3    2    1</a:t>
            </a:r>
          </a:p>
          <a:p>
            <a:endParaRPr lang="nl-N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nl-N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A196DD6-47AE-44E1-8CEE-E38254869422}"/>
              </a:ext>
            </a:extLst>
          </p:cNvPr>
          <p:cNvGrpSpPr/>
          <p:nvPr/>
        </p:nvGrpSpPr>
        <p:grpSpPr>
          <a:xfrm>
            <a:off x="4338637" y="2670544"/>
            <a:ext cx="1042988" cy="239344"/>
            <a:chOff x="4338637" y="2670544"/>
            <a:chExt cx="1042988" cy="239344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9CD7A1D0-BC6C-432B-938A-6FCEAF08AF35}"/>
                </a:ext>
              </a:extLst>
            </p:cNvPr>
            <p:cNvSpPr/>
            <p:nvPr/>
          </p:nvSpPr>
          <p:spPr>
            <a:xfrm>
              <a:off x="4338637" y="2670544"/>
              <a:ext cx="233363" cy="239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6DC1B8D5-9A66-4B5E-ADEE-359084009CCB}"/>
                </a:ext>
              </a:extLst>
            </p:cNvPr>
            <p:cNvSpPr/>
            <p:nvPr/>
          </p:nvSpPr>
          <p:spPr>
            <a:xfrm>
              <a:off x="5148262" y="2670544"/>
              <a:ext cx="233363" cy="239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92463FEC-9809-45F2-9B4F-F9476409AB36}"/>
              </a:ext>
            </a:extLst>
          </p:cNvPr>
          <p:cNvGrpSpPr/>
          <p:nvPr/>
        </p:nvGrpSpPr>
        <p:grpSpPr>
          <a:xfrm>
            <a:off x="5947200" y="2670544"/>
            <a:ext cx="1036163" cy="239344"/>
            <a:chOff x="4338637" y="2670544"/>
            <a:chExt cx="1036163" cy="239344"/>
          </a:xfrm>
        </p:grpSpPr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44F7792A-38EF-47D3-B707-5ABF6592A2AB}"/>
                </a:ext>
              </a:extLst>
            </p:cNvPr>
            <p:cNvSpPr/>
            <p:nvPr/>
          </p:nvSpPr>
          <p:spPr>
            <a:xfrm>
              <a:off x="4338637" y="2670544"/>
              <a:ext cx="233363" cy="239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4867B863-C95C-48A1-9198-9BC525AF546A}"/>
                </a:ext>
              </a:extLst>
            </p:cNvPr>
            <p:cNvSpPr/>
            <p:nvPr/>
          </p:nvSpPr>
          <p:spPr>
            <a:xfrm>
              <a:off x="5141437" y="2670544"/>
              <a:ext cx="233363" cy="239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1FDE284C-438C-4364-BD8E-7A5ACEACD45F}"/>
              </a:ext>
            </a:extLst>
          </p:cNvPr>
          <p:cNvSpPr txBox="1"/>
          <p:nvPr/>
        </p:nvSpPr>
        <p:spPr>
          <a:xfrm>
            <a:off x="1624013" y="252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0876F43-15FD-4836-8C61-470C2A31E4C1}"/>
              </a:ext>
            </a:extLst>
          </p:cNvPr>
          <p:cNvSpPr txBox="1"/>
          <p:nvPr/>
        </p:nvSpPr>
        <p:spPr>
          <a:xfrm>
            <a:off x="1232130" y="2574000"/>
            <a:ext cx="203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+mn-lt"/>
              </a:rPr>
              <a:t>valentie-elektronen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D37FCE8C-FF49-47F8-98F6-F537A23621FE}"/>
              </a:ext>
            </a:extLst>
          </p:cNvPr>
          <p:cNvSpPr/>
          <p:nvPr/>
        </p:nvSpPr>
        <p:spPr>
          <a:xfrm>
            <a:off x="7516337" y="2670544"/>
            <a:ext cx="233363" cy="239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34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142613" y="-167780"/>
            <a:ext cx="9286613" cy="7025780"/>
            <a:chOff x="1187450" y="908050"/>
            <a:chExt cx="7056438" cy="5473700"/>
          </a:xfrm>
        </p:grpSpPr>
        <p:pic>
          <p:nvPicPr>
            <p:cNvPr id="3" name="Picture 3" descr="02_08a_single_bonds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908050"/>
              <a:ext cx="6769100" cy="546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187450" y="908050"/>
              <a:ext cx="2447925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659563" y="2565400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 dirty="0"/>
                <a:t>Ammoniak </a:t>
              </a:r>
              <a:r>
                <a:rPr lang="nl-NL" altLang="nl-NL" b="1" dirty="0"/>
                <a:t>   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03800" y="5157788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 dirty="0"/>
                <a:t>Methaan </a:t>
              </a:r>
              <a:r>
                <a:rPr lang="nl-NL" altLang="nl-NL" b="1" dirty="0"/>
                <a:t>   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87450" y="6021388"/>
              <a:ext cx="2447925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03350" y="1052513"/>
              <a:ext cx="3240088" cy="5256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771775" y="3213100"/>
              <a:ext cx="2879725" cy="3024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716463" y="4149725"/>
              <a:ext cx="2447925" cy="1871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</p:grpSp>
      <p:sp>
        <p:nvSpPr>
          <p:cNvPr id="18" name="Ovaal 17"/>
          <p:cNvSpPr>
            <a:spLocks noChangeAspect="1"/>
          </p:cNvSpPr>
          <p:nvPr/>
        </p:nvSpPr>
        <p:spPr>
          <a:xfrm>
            <a:off x="7149038" y="1297212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554800" y="1027623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6234638" y="1933476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484D6B0-E74D-4C02-8D41-D9C0BE4E5348}"/>
              </a:ext>
            </a:extLst>
          </p:cNvPr>
          <p:cNvSpPr/>
          <p:nvPr/>
        </p:nvSpPr>
        <p:spPr>
          <a:xfrm>
            <a:off x="7058952" y="1959515"/>
            <a:ext cx="1579021" cy="384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41517" y="430901"/>
            <a:ext cx="18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n-lt"/>
              </a:rPr>
              <a:t>Ammoniak</a:t>
            </a:r>
          </a:p>
        </p:txBody>
      </p:sp>
    </p:spTree>
    <p:extLst>
      <p:ext uri="{BB962C8B-B14F-4D97-AF65-F5344CB8AC3E}">
        <p14:creationId xmlns:p14="http://schemas.microsoft.com/office/powerpoint/2010/main" val="21409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142613" y="-167780"/>
            <a:ext cx="9286613" cy="7025780"/>
            <a:chOff x="1187450" y="908050"/>
            <a:chExt cx="7056438" cy="5473700"/>
          </a:xfrm>
        </p:grpSpPr>
        <p:pic>
          <p:nvPicPr>
            <p:cNvPr id="3" name="Picture 3" descr="02_08a_single_bonds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908050"/>
              <a:ext cx="6769100" cy="546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187450" y="908050"/>
              <a:ext cx="2447925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659563" y="2565400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 dirty="0"/>
                <a:t>Ammoniak </a:t>
              </a:r>
              <a:r>
                <a:rPr lang="nl-NL" altLang="nl-NL" b="1" dirty="0"/>
                <a:t>   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03800" y="5157788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 dirty="0"/>
                <a:t>Methaan </a:t>
              </a:r>
              <a:r>
                <a:rPr lang="nl-NL" altLang="nl-NL" b="1" dirty="0"/>
                <a:t>   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87450" y="6021388"/>
              <a:ext cx="2447925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03350" y="1052513"/>
              <a:ext cx="3240088" cy="5256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771775" y="3213100"/>
              <a:ext cx="2879725" cy="3024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716463" y="4149725"/>
              <a:ext cx="2447925" cy="1871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</p:grpSp>
      <p:sp>
        <p:nvSpPr>
          <p:cNvPr id="12" name="Rechthoek 11">
            <a:extLst>
              <a:ext uri="{FF2B5EF4-FFF2-40B4-BE49-F238E27FC236}">
                <a16:creationId xmlns:a16="http://schemas.microsoft.com/office/drawing/2014/main" id="{50C385CF-9AFB-46BA-8563-69670B1C92D2}"/>
              </a:ext>
            </a:extLst>
          </p:cNvPr>
          <p:cNvSpPr/>
          <p:nvPr/>
        </p:nvSpPr>
        <p:spPr>
          <a:xfrm>
            <a:off x="7120848" y="2011808"/>
            <a:ext cx="1447060" cy="840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E8D7BBC-9B05-4A2C-818B-248084A29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" y="407843"/>
            <a:ext cx="3703924" cy="28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142613" y="-167780"/>
            <a:ext cx="9286613" cy="7025780"/>
            <a:chOff x="1187450" y="908050"/>
            <a:chExt cx="7056438" cy="5473700"/>
          </a:xfrm>
        </p:grpSpPr>
        <p:pic>
          <p:nvPicPr>
            <p:cNvPr id="3" name="Picture 3" descr="02_08a_single_bonds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908050"/>
              <a:ext cx="6769100" cy="546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187450" y="908050"/>
              <a:ext cx="2447925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659563" y="2565400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 dirty="0"/>
                <a:t>Ammoniak </a:t>
              </a:r>
              <a:r>
                <a:rPr lang="nl-NL" altLang="nl-NL" b="1" dirty="0"/>
                <a:t>   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03800" y="5157788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 dirty="0"/>
                <a:t>Methaan </a:t>
              </a:r>
              <a:r>
                <a:rPr lang="nl-NL" altLang="nl-NL" b="1" dirty="0"/>
                <a:t>   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87450" y="6021388"/>
              <a:ext cx="2447925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03350" y="1052513"/>
              <a:ext cx="3240088" cy="5256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771775" y="3213100"/>
              <a:ext cx="2879725" cy="3024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716463" y="4149725"/>
              <a:ext cx="2447925" cy="1871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979613" y="5789341"/>
              <a:ext cx="2663825" cy="287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dirty="0">
                  <a:solidFill>
                    <a:srgbClr val="FF0000"/>
                  </a:solidFill>
                </a:rPr>
                <a:t>structuurformule</a:t>
              </a:r>
            </a:p>
          </p:txBody>
        </p:sp>
      </p:grpSp>
      <p:pic>
        <p:nvPicPr>
          <p:cNvPr id="16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/>
          <a:stretch/>
        </p:blipFill>
        <p:spPr bwMode="auto">
          <a:xfrm>
            <a:off x="567725" y="4387442"/>
            <a:ext cx="2321130" cy="14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BF8C742F-98D0-4978-9C8A-23439F8F0506}"/>
              </a:ext>
            </a:extLst>
          </p:cNvPr>
          <p:cNvSpPr/>
          <p:nvPr/>
        </p:nvSpPr>
        <p:spPr>
          <a:xfrm>
            <a:off x="7120848" y="2011808"/>
            <a:ext cx="1447060" cy="840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C123CEE-6A88-410F-80FB-3ECAB873F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" y="407843"/>
            <a:ext cx="3703924" cy="28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8" b="91230"/>
          <a:stretch/>
        </p:blipFill>
        <p:spPr>
          <a:xfrm>
            <a:off x="7276630" y="684892"/>
            <a:ext cx="1606967" cy="399535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8FFBF3E5-06E2-431E-B21A-327957C64512}"/>
              </a:ext>
            </a:extLst>
          </p:cNvPr>
          <p:cNvGrpSpPr/>
          <p:nvPr/>
        </p:nvGrpSpPr>
        <p:grpSpPr>
          <a:xfrm>
            <a:off x="6066256" y="1132956"/>
            <a:ext cx="2817341" cy="2734962"/>
            <a:chOff x="6436246" y="4137071"/>
            <a:chExt cx="2817341" cy="2734962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3" t="22965" r="16925" b="16998"/>
            <a:stretch/>
          </p:blipFill>
          <p:spPr>
            <a:xfrm rot="1446328">
              <a:off x="6436246" y="4137071"/>
              <a:ext cx="2817341" cy="2734962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3" t="45388" r="41253" b="37432"/>
            <a:stretch/>
          </p:blipFill>
          <p:spPr>
            <a:xfrm rot="36332">
              <a:off x="7458831" y="5167105"/>
              <a:ext cx="766119" cy="782596"/>
            </a:xfrm>
            <a:prstGeom prst="rect">
              <a:avLst/>
            </a:prstGeom>
          </p:spPr>
        </p:pic>
      </p:grpSp>
      <p:sp>
        <p:nvSpPr>
          <p:cNvPr id="7" name="Tekstvak 6"/>
          <p:cNvSpPr txBox="1"/>
          <p:nvPr/>
        </p:nvSpPr>
        <p:spPr>
          <a:xfrm>
            <a:off x="593124" y="469557"/>
            <a:ext cx="7809471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+mn-lt"/>
              </a:rPr>
              <a:t>Broom</a:t>
            </a:r>
          </a:p>
          <a:p>
            <a:endParaRPr lang="nl-NL" sz="2000" dirty="0"/>
          </a:p>
          <a:p>
            <a:endParaRPr lang="nl-NL" sz="2800" baseline="-250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3980481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93124" y="469557"/>
            <a:ext cx="7809471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+mn-lt"/>
              </a:rPr>
              <a:t>Broom</a:t>
            </a:r>
          </a:p>
          <a:p>
            <a:endParaRPr lang="nl-NL" sz="2000" dirty="0"/>
          </a:p>
          <a:p>
            <a:endParaRPr lang="nl-NL" sz="2800" baseline="-250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8" b="91230"/>
          <a:stretch/>
        </p:blipFill>
        <p:spPr>
          <a:xfrm>
            <a:off x="7276630" y="684892"/>
            <a:ext cx="1606967" cy="399535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8FFBF3E5-06E2-431E-B21A-327957C64512}"/>
              </a:ext>
            </a:extLst>
          </p:cNvPr>
          <p:cNvGrpSpPr/>
          <p:nvPr/>
        </p:nvGrpSpPr>
        <p:grpSpPr>
          <a:xfrm>
            <a:off x="6066256" y="1132956"/>
            <a:ext cx="2817341" cy="2734962"/>
            <a:chOff x="6436246" y="4137071"/>
            <a:chExt cx="2817341" cy="2734962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3" t="22965" r="16925" b="16998"/>
            <a:stretch/>
          </p:blipFill>
          <p:spPr>
            <a:xfrm rot="1446328">
              <a:off x="6436246" y="4137071"/>
              <a:ext cx="2817341" cy="2734962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3" t="45388" r="41253" b="37432"/>
            <a:stretch/>
          </p:blipFill>
          <p:spPr>
            <a:xfrm rot="36332">
              <a:off x="7458831" y="5167105"/>
              <a:ext cx="766119" cy="782596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F24F80C7-F051-412F-89F0-EFAF387E2848}"/>
              </a:ext>
            </a:extLst>
          </p:cNvPr>
          <p:cNvGrpSpPr/>
          <p:nvPr/>
        </p:nvGrpSpPr>
        <p:grpSpPr>
          <a:xfrm>
            <a:off x="2971800" y="1132956"/>
            <a:ext cx="2817341" cy="2734962"/>
            <a:chOff x="4025806" y="4158432"/>
            <a:chExt cx="2817341" cy="2734962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3" t="22965" r="16925" b="16998"/>
            <a:stretch/>
          </p:blipFill>
          <p:spPr>
            <a:xfrm rot="21486213">
              <a:off x="4025806" y="4158432"/>
              <a:ext cx="2817341" cy="2734962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3" t="45388" r="41253" b="37432"/>
            <a:stretch/>
          </p:blipFill>
          <p:spPr>
            <a:xfrm rot="60000">
              <a:off x="5072782" y="5184509"/>
              <a:ext cx="766119" cy="782596"/>
            </a:xfrm>
            <a:prstGeom prst="rect">
              <a:avLst/>
            </a:prstGeom>
          </p:spPr>
        </p:pic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04C917B1-C521-482B-BCFD-5CC36C13B0ED}"/>
              </a:ext>
            </a:extLst>
          </p:cNvPr>
          <p:cNvSpPr txBox="1"/>
          <p:nvPr/>
        </p:nvSpPr>
        <p:spPr>
          <a:xfrm>
            <a:off x="5630595" y="4067389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latin typeface="+mn-lt"/>
              </a:rPr>
              <a:t>Br</a:t>
            </a:r>
            <a:r>
              <a:rPr lang="nl-NL" sz="4800" baseline="-25000" dirty="0">
                <a:latin typeface="+mn-lt"/>
              </a:rPr>
              <a:t>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54D8C14-B004-4AC8-B0D8-475258714178}"/>
              </a:ext>
            </a:extLst>
          </p:cNvPr>
          <p:cNvSpPr txBox="1"/>
          <p:nvPr/>
        </p:nvSpPr>
        <p:spPr>
          <a:xfrm>
            <a:off x="5267747" y="5528277"/>
            <a:ext cx="2008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latin typeface="+mn-lt"/>
              </a:rPr>
              <a:t>Br – Br </a:t>
            </a:r>
            <a:endParaRPr lang="nl-NL" sz="48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8753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07101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8643590-6177-4EAA-9E92-7ED9A110E3EC}"/>
              </a:ext>
            </a:extLst>
          </p:cNvPr>
          <p:cNvSpPr txBox="1"/>
          <p:nvPr/>
        </p:nvSpPr>
        <p:spPr>
          <a:xfrm>
            <a:off x="838200" y="762000"/>
            <a:ext cx="79178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+mn-lt"/>
              </a:rPr>
              <a:t>Binding in </a:t>
            </a:r>
            <a:r>
              <a:rPr lang="nl-NL" sz="3600" dirty="0">
                <a:latin typeface="+mn-lt"/>
              </a:rPr>
              <a:t>Moleculaire stoffen</a:t>
            </a:r>
          </a:p>
          <a:p>
            <a:r>
              <a:rPr lang="nl-NL" sz="3600" dirty="0">
                <a:latin typeface="+mn-lt"/>
              </a:rPr>
              <a:t>		       naamgeving</a:t>
            </a:r>
          </a:p>
          <a:p>
            <a:endParaRPr lang="nl-NL" sz="3800" dirty="0">
              <a:latin typeface="+mn-lt"/>
            </a:endParaRPr>
          </a:p>
          <a:p>
            <a:r>
              <a:rPr lang="nl-NL" sz="3600" dirty="0">
                <a:latin typeface="+mn-lt"/>
              </a:rPr>
              <a:t>SO</a:t>
            </a:r>
            <a:r>
              <a:rPr lang="nl-NL" sz="3600" baseline="-25000" dirty="0">
                <a:latin typeface="+mn-lt"/>
              </a:rPr>
              <a:t>2</a:t>
            </a:r>
          </a:p>
          <a:p>
            <a:endParaRPr lang="nl-NL" sz="3600" dirty="0">
              <a:latin typeface="+mn-lt"/>
            </a:endParaRPr>
          </a:p>
          <a:p>
            <a:r>
              <a:rPr lang="nl-NL" sz="3600" dirty="0">
                <a:latin typeface="+mn-lt"/>
              </a:rPr>
              <a:t>SO</a:t>
            </a:r>
            <a:r>
              <a:rPr lang="nl-NL" sz="3600" baseline="-25000" dirty="0">
                <a:latin typeface="+mn-lt"/>
              </a:rPr>
              <a:t>3	</a:t>
            </a:r>
            <a:endParaRPr lang="nl-NL" sz="36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20722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37AB98-835F-40A3-A1F6-93065BA7C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43" y="561882"/>
            <a:ext cx="3583018" cy="229291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C3152E80-BFB3-4144-AF99-76A69AD5F6BC}"/>
              </a:ext>
            </a:extLst>
          </p:cNvPr>
          <p:cNvSpPr txBox="1"/>
          <p:nvPr/>
        </p:nvSpPr>
        <p:spPr>
          <a:xfrm>
            <a:off x="643748" y="457200"/>
            <a:ext cx="30679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j-lt"/>
              </a:rPr>
              <a:t>Koolstofdioxide</a:t>
            </a:r>
          </a:p>
          <a:p>
            <a:r>
              <a:rPr lang="nl-NL" sz="6000" dirty="0"/>
              <a:t>CO</a:t>
            </a:r>
            <a:r>
              <a:rPr lang="nl-NL" sz="6000" baseline="-25000" dirty="0"/>
              <a:t>2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074564368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37AB98-835F-40A3-A1F6-93065BA7C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43" y="561882"/>
            <a:ext cx="3583018" cy="2292915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BC33063F-856E-434C-8054-91419E3B7C1A}"/>
              </a:ext>
            </a:extLst>
          </p:cNvPr>
          <p:cNvSpPr/>
          <p:nvPr/>
        </p:nvSpPr>
        <p:spPr>
          <a:xfrm rot="19130371">
            <a:off x="5753508" y="4454271"/>
            <a:ext cx="447934" cy="358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140761D-178B-4261-AB38-AFA079A2CEE3}"/>
              </a:ext>
            </a:extLst>
          </p:cNvPr>
          <p:cNvSpPr/>
          <p:nvPr/>
        </p:nvSpPr>
        <p:spPr>
          <a:xfrm rot="19130371">
            <a:off x="2918142" y="4505141"/>
            <a:ext cx="447934" cy="42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86BA6DF-E652-4D10-B4FA-4360EC4EEA50}"/>
              </a:ext>
            </a:extLst>
          </p:cNvPr>
          <p:cNvSpPr/>
          <p:nvPr/>
        </p:nvSpPr>
        <p:spPr>
          <a:xfrm rot="19130371">
            <a:off x="5760897" y="3505195"/>
            <a:ext cx="447934" cy="53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3152E80-BFB3-4144-AF99-76A69AD5F6BC}"/>
              </a:ext>
            </a:extLst>
          </p:cNvPr>
          <p:cNvSpPr txBox="1"/>
          <p:nvPr/>
        </p:nvSpPr>
        <p:spPr>
          <a:xfrm>
            <a:off x="643748" y="457200"/>
            <a:ext cx="306795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j-lt"/>
              </a:rPr>
              <a:t>Koolstofdioxide</a:t>
            </a:r>
          </a:p>
          <a:p>
            <a:r>
              <a:rPr lang="nl-NL" sz="6000" dirty="0"/>
              <a:t>CO</a:t>
            </a:r>
            <a:r>
              <a:rPr lang="nl-NL" sz="6000" baseline="-25000" dirty="0"/>
              <a:t>2</a:t>
            </a:r>
          </a:p>
          <a:p>
            <a:endParaRPr lang="nl-NL" sz="6000" baseline="-25000" dirty="0"/>
          </a:p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koolstof: </a:t>
            </a:r>
            <a:r>
              <a:rPr lang="nl-NL" sz="2400" dirty="0" err="1">
                <a:solidFill>
                  <a:srgbClr val="FF0000"/>
                </a:solidFill>
                <a:latin typeface="+mn-lt"/>
              </a:rPr>
              <a:t>covalentie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 4</a:t>
            </a:r>
          </a:p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zuurstof: </a:t>
            </a:r>
            <a:r>
              <a:rPr lang="nl-NL" sz="2400" dirty="0" err="1">
                <a:solidFill>
                  <a:srgbClr val="FF0000"/>
                </a:solidFill>
                <a:latin typeface="+mn-lt"/>
              </a:rPr>
              <a:t>covalentie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368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37AB98-835F-40A3-A1F6-93065BA7C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43" y="561882"/>
            <a:ext cx="3583018" cy="2292915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1BD029EF-164C-275E-C003-C2C20A8D2CA9}"/>
              </a:ext>
            </a:extLst>
          </p:cNvPr>
          <p:cNvGrpSpPr/>
          <p:nvPr/>
        </p:nvGrpSpPr>
        <p:grpSpPr>
          <a:xfrm>
            <a:off x="2935860" y="3836943"/>
            <a:ext cx="3272279" cy="1339656"/>
            <a:chOff x="2929163" y="3530628"/>
            <a:chExt cx="3272279" cy="1339656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F8AFBB60-8A2E-4CEE-AEFB-7EF95912472F}"/>
                </a:ext>
              </a:extLst>
            </p:cNvPr>
            <p:cNvGrpSpPr/>
            <p:nvPr/>
          </p:nvGrpSpPr>
          <p:grpSpPr>
            <a:xfrm>
              <a:off x="3083440" y="3755254"/>
              <a:ext cx="2955917" cy="997659"/>
              <a:chOff x="1903706" y="2000799"/>
              <a:chExt cx="4637412" cy="1426510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6716FD36-8540-4F56-A86D-7BE2E35F9A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131"/>
              <a:stretch/>
            </p:blipFill>
            <p:spPr>
              <a:xfrm>
                <a:off x="1903706" y="2053993"/>
                <a:ext cx="4619520" cy="1085222"/>
              </a:xfrm>
              <a:prstGeom prst="rect">
                <a:avLst/>
              </a:prstGeom>
            </p:spPr>
          </p:pic>
          <p:grpSp>
            <p:nvGrpSpPr>
              <p:cNvPr id="4" name="Groep 3">
                <a:extLst>
                  <a:ext uri="{FF2B5EF4-FFF2-40B4-BE49-F238E27FC236}">
                    <a16:creationId xmlns:a16="http://schemas.microsoft.com/office/drawing/2014/main" id="{AB16DF37-83F7-4DC3-AF4D-A158268C25A0}"/>
                  </a:ext>
                </a:extLst>
              </p:cNvPr>
              <p:cNvGrpSpPr/>
              <p:nvPr/>
            </p:nvGrpSpPr>
            <p:grpSpPr>
              <a:xfrm rot="16038466">
                <a:off x="1984021" y="1998222"/>
                <a:ext cx="336958" cy="415955"/>
                <a:chOff x="4127383" y="1382854"/>
                <a:chExt cx="336958" cy="415955"/>
              </a:xfrm>
            </p:grpSpPr>
            <p:sp>
              <p:nvSpPr>
                <p:cNvPr id="14" name="Ovaal 13">
                  <a:extLst>
                    <a:ext uri="{FF2B5EF4-FFF2-40B4-BE49-F238E27FC236}">
                      <a16:creationId xmlns:a16="http://schemas.microsoft.com/office/drawing/2014/main" id="{B4D69CF0-9393-43EF-80DF-F2352A817A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27383" y="1382854"/>
                  <a:ext cx="125835" cy="1258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5" name="Ovaal 14">
                  <a:extLst>
                    <a:ext uri="{FF2B5EF4-FFF2-40B4-BE49-F238E27FC236}">
                      <a16:creationId xmlns:a16="http://schemas.microsoft.com/office/drawing/2014/main" id="{3AEAD223-FF31-48D7-8FF5-2A16958D3D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38506" y="1672974"/>
                  <a:ext cx="125835" cy="1258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5" name="Groep 4">
                <a:extLst>
                  <a:ext uri="{FF2B5EF4-FFF2-40B4-BE49-F238E27FC236}">
                    <a16:creationId xmlns:a16="http://schemas.microsoft.com/office/drawing/2014/main" id="{E7336869-8895-4440-A892-63787B014A1C}"/>
                  </a:ext>
                </a:extLst>
              </p:cNvPr>
              <p:cNvGrpSpPr/>
              <p:nvPr/>
            </p:nvGrpSpPr>
            <p:grpSpPr>
              <a:xfrm rot="16038466">
                <a:off x="6164662" y="2977350"/>
                <a:ext cx="336958" cy="415955"/>
                <a:chOff x="4127383" y="1382854"/>
                <a:chExt cx="336958" cy="415955"/>
              </a:xfrm>
            </p:grpSpPr>
            <p:sp>
              <p:nvSpPr>
                <p:cNvPr id="12" name="Ovaal 11">
                  <a:extLst>
                    <a:ext uri="{FF2B5EF4-FFF2-40B4-BE49-F238E27FC236}">
                      <a16:creationId xmlns:a16="http://schemas.microsoft.com/office/drawing/2014/main" id="{0ADBB93C-9D7C-4C6D-9A11-B90A28FD09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27383" y="1382854"/>
                  <a:ext cx="125835" cy="1258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3" name="Ovaal 12">
                  <a:extLst>
                    <a:ext uri="{FF2B5EF4-FFF2-40B4-BE49-F238E27FC236}">
                      <a16:creationId xmlns:a16="http://schemas.microsoft.com/office/drawing/2014/main" id="{5EB131F5-F7D6-419B-95F1-7ADA5EBF07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38506" y="1672974"/>
                  <a:ext cx="125835" cy="1258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6" name="Groep 5">
                <a:extLst>
                  <a:ext uri="{FF2B5EF4-FFF2-40B4-BE49-F238E27FC236}">
                    <a16:creationId xmlns:a16="http://schemas.microsoft.com/office/drawing/2014/main" id="{8EB2D23A-B798-4C9A-A0A0-2C8CDE60F023}"/>
                  </a:ext>
                </a:extLst>
              </p:cNvPr>
              <p:cNvGrpSpPr/>
              <p:nvPr/>
            </p:nvGrpSpPr>
            <p:grpSpPr>
              <a:xfrm rot="20661914">
                <a:off x="1996572" y="3011354"/>
                <a:ext cx="336958" cy="415955"/>
                <a:chOff x="4127383" y="1382854"/>
                <a:chExt cx="336958" cy="415955"/>
              </a:xfrm>
            </p:grpSpPr>
            <p:sp>
              <p:nvSpPr>
                <p:cNvPr id="10" name="Ovaal 9">
                  <a:extLst>
                    <a:ext uri="{FF2B5EF4-FFF2-40B4-BE49-F238E27FC236}">
                      <a16:creationId xmlns:a16="http://schemas.microsoft.com/office/drawing/2014/main" id="{4570F7FB-D591-43E5-BB0B-E11D4FFC85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27383" y="1382854"/>
                  <a:ext cx="125835" cy="1258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1" name="Ovaal 10">
                  <a:extLst>
                    <a:ext uri="{FF2B5EF4-FFF2-40B4-BE49-F238E27FC236}">
                      <a16:creationId xmlns:a16="http://schemas.microsoft.com/office/drawing/2014/main" id="{EED0CA24-DED9-42FE-9E6F-E9F705B9A2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38506" y="1672974"/>
                  <a:ext cx="125835" cy="1258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487E80CA-B07C-43C2-84C6-C7335BF5A701}"/>
                  </a:ext>
                </a:extLst>
              </p:cNvPr>
              <p:cNvGrpSpPr/>
              <p:nvPr/>
            </p:nvGrpSpPr>
            <p:grpSpPr>
              <a:xfrm rot="20661914">
                <a:off x="6131002" y="2000799"/>
                <a:ext cx="336958" cy="415955"/>
                <a:chOff x="4127383" y="1382854"/>
                <a:chExt cx="336958" cy="415955"/>
              </a:xfrm>
            </p:grpSpPr>
            <p:sp>
              <p:nvSpPr>
                <p:cNvPr id="8" name="Ovaal 7">
                  <a:extLst>
                    <a:ext uri="{FF2B5EF4-FFF2-40B4-BE49-F238E27FC236}">
                      <a16:creationId xmlns:a16="http://schemas.microsoft.com/office/drawing/2014/main" id="{B1A255AB-5C46-4497-9BDD-A4399BCA93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27383" y="1382854"/>
                  <a:ext cx="125835" cy="1258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" name="Ovaal 8">
                  <a:extLst>
                    <a:ext uri="{FF2B5EF4-FFF2-40B4-BE49-F238E27FC236}">
                      <a16:creationId xmlns:a16="http://schemas.microsoft.com/office/drawing/2014/main" id="{9AA05002-ADFA-45C8-BAD2-42F8C925A54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38506" y="1672974"/>
                  <a:ext cx="125835" cy="1258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D381F60-48D9-43FA-A782-EF6C3A9F0C03}"/>
                </a:ext>
              </a:extLst>
            </p:cNvPr>
            <p:cNvSpPr/>
            <p:nvPr/>
          </p:nvSpPr>
          <p:spPr>
            <a:xfrm rot="19130371">
              <a:off x="2947268" y="3657731"/>
              <a:ext cx="447934" cy="358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C33063F-856E-434C-8054-91419E3B7C1A}"/>
                </a:ext>
              </a:extLst>
            </p:cNvPr>
            <p:cNvSpPr/>
            <p:nvPr/>
          </p:nvSpPr>
          <p:spPr>
            <a:xfrm rot="19130371">
              <a:off x="5753508" y="4454271"/>
              <a:ext cx="447934" cy="358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140761D-178B-4261-AB38-AFA079A2CEE3}"/>
                </a:ext>
              </a:extLst>
            </p:cNvPr>
            <p:cNvSpPr/>
            <p:nvPr/>
          </p:nvSpPr>
          <p:spPr>
            <a:xfrm rot="19130371">
              <a:off x="2929163" y="4446128"/>
              <a:ext cx="447934" cy="42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986BA6DF-E652-4D10-B4FA-4360EC4EEA50}"/>
                </a:ext>
              </a:extLst>
            </p:cNvPr>
            <p:cNvSpPr/>
            <p:nvPr/>
          </p:nvSpPr>
          <p:spPr>
            <a:xfrm rot="19130371">
              <a:off x="5709131" y="3530628"/>
              <a:ext cx="447934" cy="534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C3152E80-BFB3-4144-AF99-76A69AD5F6BC}"/>
              </a:ext>
            </a:extLst>
          </p:cNvPr>
          <p:cNvSpPr txBox="1"/>
          <p:nvPr/>
        </p:nvSpPr>
        <p:spPr>
          <a:xfrm>
            <a:off x="643748" y="457200"/>
            <a:ext cx="306795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j-lt"/>
              </a:rPr>
              <a:t>Koolstofdioxide</a:t>
            </a:r>
          </a:p>
          <a:p>
            <a:r>
              <a:rPr lang="nl-NL" sz="6000" dirty="0"/>
              <a:t>CO</a:t>
            </a:r>
            <a:r>
              <a:rPr lang="nl-NL" sz="6000" baseline="-25000" dirty="0"/>
              <a:t>2</a:t>
            </a:r>
          </a:p>
          <a:p>
            <a:endParaRPr lang="nl-NL" sz="6000" baseline="-25000" dirty="0"/>
          </a:p>
          <a:p>
            <a:r>
              <a:rPr lang="nl-NL" sz="2400" dirty="0">
                <a:latin typeface="+mn-lt"/>
              </a:rPr>
              <a:t>koolstof: </a:t>
            </a:r>
            <a:r>
              <a:rPr lang="nl-NL" sz="2400" dirty="0" err="1">
                <a:latin typeface="+mn-lt"/>
              </a:rPr>
              <a:t>covalentie</a:t>
            </a:r>
            <a:r>
              <a:rPr lang="nl-NL" sz="2400" dirty="0">
                <a:latin typeface="+mn-lt"/>
              </a:rPr>
              <a:t> 4</a:t>
            </a:r>
          </a:p>
          <a:p>
            <a:r>
              <a:rPr lang="nl-NL" sz="2400" dirty="0">
                <a:latin typeface="+mn-lt"/>
              </a:rPr>
              <a:t>zuurstof: </a:t>
            </a:r>
            <a:r>
              <a:rPr lang="nl-NL" sz="2400" dirty="0" err="1">
                <a:latin typeface="+mn-lt"/>
              </a:rPr>
              <a:t>covalentie</a:t>
            </a:r>
            <a:r>
              <a:rPr lang="nl-NL" sz="2400" dirty="0">
                <a:latin typeface="+mn-lt"/>
              </a:rPr>
              <a:t> 2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6B58220B-19C6-4A50-933B-781C19A7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346" y="5048861"/>
            <a:ext cx="35057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>
                <a:solidFill>
                  <a:srgbClr val="FF0000"/>
                </a:solidFill>
              </a:rPr>
              <a:t>   structuurformule</a:t>
            </a:r>
          </a:p>
        </p:txBody>
      </p:sp>
    </p:spTree>
    <p:extLst>
      <p:ext uri="{BB962C8B-B14F-4D97-AF65-F5344CB8AC3E}">
        <p14:creationId xmlns:p14="http://schemas.microsoft.com/office/powerpoint/2010/main" val="3740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50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Waterstoffluoride</a:t>
            </a:r>
          </a:p>
        </p:txBody>
      </p:sp>
    </p:spTree>
    <p:extLst>
      <p:ext uri="{BB962C8B-B14F-4D97-AF65-F5344CB8AC3E}">
        <p14:creationId xmlns:p14="http://schemas.microsoft.com/office/powerpoint/2010/main" val="5018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50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Waterstoffluoride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5E760D0-4C83-47F7-A14A-CCDDA814B31F}"/>
              </a:ext>
            </a:extLst>
          </p:cNvPr>
          <p:cNvSpPr txBox="1"/>
          <p:nvPr/>
        </p:nvSpPr>
        <p:spPr>
          <a:xfrm>
            <a:off x="865974" y="4268956"/>
            <a:ext cx="37280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Waterstof heeft covalentie 1</a:t>
            </a:r>
          </a:p>
          <a:p>
            <a:endParaRPr lang="nl-NL" sz="2400" dirty="0">
              <a:solidFill>
                <a:srgbClr val="FF0000"/>
              </a:solidFill>
              <a:latin typeface="+mn-lt"/>
            </a:endParaRPr>
          </a:p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Fluor heeft covalentie 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70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50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Waterstoffluoride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5E760D0-4C83-47F7-A14A-CCDDA814B31F}"/>
              </a:ext>
            </a:extLst>
          </p:cNvPr>
          <p:cNvSpPr txBox="1"/>
          <p:nvPr/>
        </p:nvSpPr>
        <p:spPr>
          <a:xfrm>
            <a:off x="865974" y="4268956"/>
            <a:ext cx="37280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Waterstof heeft covalentie 1</a:t>
            </a:r>
          </a:p>
          <a:p>
            <a:endParaRPr lang="nl-NL" sz="2400" dirty="0">
              <a:latin typeface="+mn-lt"/>
            </a:endParaRPr>
          </a:p>
          <a:p>
            <a:r>
              <a:rPr lang="nl-NL" sz="2400" dirty="0">
                <a:latin typeface="+mn-lt"/>
              </a:rPr>
              <a:t>Fluor heeft covalentie 1</a:t>
            </a:r>
          </a:p>
          <a:p>
            <a:endParaRPr lang="nl-NL" dirty="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60A6CDD6-B41F-4A5B-BF2F-F7AEBCF94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  <a:r>
              <a:rPr lang="nl-NL" altLang="nl-NL" dirty="0">
                <a:solidFill>
                  <a:srgbClr val="FF0000"/>
                </a:solidFill>
              </a:rPr>
              <a:t>structuurformule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49751D5-4310-498D-805B-1D87B315C5D1}"/>
              </a:ext>
            </a:extLst>
          </p:cNvPr>
          <p:cNvSpPr txBox="1"/>
          <p:nvPr/>
        </p:nvSpPr>
        <p:spPr>
          <a:xfrm>
            <a:off x="5638800" y="2228671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H – F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E26E802-D25B-4285-9DB6-E7534AF54FB3}"/>
              </a:ext>
            </a:extLst>
          </p:cNvPr>
          <p:cNvCxnSpPr>
            <a:cxnSpLocks/>
          </p:cNvCxnSpPr>
          <p:nvPr/>
        </p:nvCxnSpPr>
        <p:spPr>
          <a:xfrm>
            <a:off x="6400800" y="2743200"/>
            <a:ext cx="396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89979572-5E5B-4F17-BFEE-7D67E97CC0FE}"/>
              </a:ext>
            </a:extLst>
          </p:cNvPr>
          <p:cNvSpPr txBox="1"/>
          <p:nvPr/>
        </p:nvSpPr>
        <p:spPr>
          <a:xfrm>
            <a:off x="5638800" y="2228671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H </a:t>
            </a:r>
            <a:r>
              <a:rPr lang="nl-NL" sz="5400" dirty="0">
                <a:solidFill>
                  <a:schemeClr val="bg1"/>
                </a:solidFill>
              </a:rPr>
              <a:t>–</a:t>
            </a:r>
            <a:r>
              <a:rPr lang="nl-NL" sz="5400" dirty="0"/>
              <a:t> 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E26E802-D25B-4285-9DB6-E7534AF54FB3}"/>
              </a:ext>
            </a:extLst>
          </p:cNvPr>
          <p:cNvCxnSpPr>
            <a:cxnSpLocks/>
          </p:cNvCxnSpPr>
          <p:nvPr/>
        </p:nvCxnSpPr>
        <p:spPr>
          <a:xfrm>
            <a:off x="6400800" y="2743200"/>
            <a:ext cx="3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3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89979572-5E5B-4F17-BFEE-7D67E97CC0FE}"/>
              </a:ext>
            </a:extLst>
          </p:cNvPr>
          <p:cNvSpPr txBox="1"/>
          <p:nvPr/>
        </p:nvSpPr>
        <p:spPr>
          <a:xfrm>
            <a:off x="5638800" y="2228671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H </a:t>
            </a:r>
            <a:r>
              <a:rPr lang="nl-NL" sz="5400" dirty="0">
                <a:solidFill>
                  <a:schemeClr val="bg1"/>
                </a:solidFill>
              </a:rPr>
              <a:t>–</a:t>
            </a:r>
            <a:r>
              <a:rPr lang="nl-NL" sz="5400" dirty="0"/>
              <a:t> 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E26E802-D25B-4285-9DB6-E7534AF54FB3}"/>
              </a:ext>
            </a:extLst>
          </p:cNvPr>
          <p:cNvCxnSpPr>
            <a:cxnSpLocks/>
          </p:cNvCxnSpPr>
          <p:nvPr/>
        </p:nvCxnSpPr>
        <p:spPr>
          <a:xfrm>
            <a:off x="6400800" y="2743200"/>
            <a:ext cx="3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56E8E9CE-FB8A-4744-B87A-D83A262F3646}"/>
              </a:ext>
            </a:extLst>
          </p:cNvPr>
          <p:cNvSpPr txBox="1"/>
          <p:nvPr/>
        </p:nvSpPr>
        <p:spPr>
          <a:xfrm>
            <a:off x="4833096" y="3583090"/>
            <a:ext cx="468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Fluor trekt harder aan het gemeenschappelijk elektronenpaar</a:t>
            </a:r>
          </a:p>
          <a:p>
            <a:endParaRPr lang="nl-N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021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89979572-5E5B-4F17-BFEE-7D67E97CC0FE}"/>
              </a:ext>
            </a:extLst>
          </p:cNvPr>
          <p:cNvSpPr txBox="1"/>
          <p:nvPr/>
        </p:nvSpPr>
        <p:spPr>
          <a:xfrm>
            <a:off x="5638800" y="2228671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H </a:t>
            </a:r>
            <a:r>
              <a:rPr lang="nl-NL" sz="5400" dirty="0">
                <a:solidFill>
                  <a:schemeClr val="bg1"/>
                </a:solidFill>
              </a:rPr>
              <a:t>–</a:t>
            </a:r>
            <a:r>
              <a:rPr lang="nl-NL" sz="5400" dirty="0"/>
              <a:t> 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56E8E9CE-FB8A-4744-B87A-D83A262F3646}"/>
              </a:ext>
            </a:extLst>
          </p:cNvPr>
          <p:cNvSpPr txBox="1"/>
          <p:nvPr/>
        </p:nvSpPr>
        <p:spPr>
          <a:xfrm>
            <a:off x="4833096" y="3583090"/>
            <a:ext cx="4686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Fluor trekt harder aan het gemeenschappelijk elektronenpaar</a:t>
            </a:r>
          </a:p>
          <a:p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De elektronegativiteit van F is groter dan die van H (tabel 40A)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31CDFEC-F3E4-4C4F-80F7-C7A959543F17}"/>
              </a:ext>
            </a:extLst>
          </p:cNvPr>
          <p:cNvCxnSpPr>
            <a:cxnSpLocks/>
          </p:cNvCxnSpPr>
          <p:nvPr/>
        </p:nvCxnSpPr>
        <p:spPr>
          <a:xfrm>
            <a:off x="6595200" y="2743200"/>
            <a:ext cx="3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3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89979572-5E5B-4F17-BFEE-7D67E97CC0FE}"/>
              </a:ext>
            </a:extLst>
          </p:cNvPr>
          <p:cNvSpPr txBox="1"/>
          <p:nvPr/>
        </p:nvSpPr>
        <p:spPr>
          <a:xfrm>
            <a:off x="5638800" y="2228671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H </a:t>
            </a:r>
            <a:r>
              <a:rPr lang="nl-NL" sz="5400" dirty="0">
                <a:solidFill>
                  <a:schemeClr val="bg1"/>
                </a:solidFill>
              </a:rPr>
              <a:t>–</a:t>
            </a:r>
            <a:r>
              <a:rPr lang="nl-NL" sz="5400" dirty="0"/>
              <a:t> 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56E8E9CE-FB8A-4744-B87A-D83A262F3646}"/>
              </a:ext>
            </a:extLst>
          </p:cNvPr>
          <p:cNvSpPr txBox="1"/>
          <p:nvPr/>
        </p:nvSpPr>
        <p:spPr>
          <a:xfrm>
            <a:off x="4833096" y="3583090"/>
            <a:ext cx="468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Fluor trekt harder aan het gemeenschappelijk elektronenpaar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FF0000"/>
                </a:solidFill>
              </a:rPr>
              <a:t>F krijgt een kleine negatieve lading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4638937-8C96-4FD6-AC65-FF682A258C2B}"/>
              </a:ext>
            </a:extLst>
          </p:cNvPr>
          <p:cNvSpPr/>
          <p:nvPr/>
        </p:nvSpPr>
        <p:spPr>
          <a:xfrm>
            <a:off x="7440299" y="226012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  <a:latin typeface="+mn-lt"/>
              </a:rPr>
              <a:t>δ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-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E26E802-D25B-4285-9DB6-E7534AF54FB3}"/>
              </a:ext>
            </a:extLst>
          </p:cNvPr>
          <p:cNvCxnSpPr>
            <a:cxnSpLocks/>
          </p:cNvCxnSpPr>
          <p:nvPr/>
        </p:nvCxnSpPr>
        <p:spPr>
          <a:xfrm>
            <a:off x="6595200" y="2743200"/>
            <a:ext cx="3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8643590-6177-4EAA-9E92-7ED9A110E3EC}"/>
              </a:ext>
            </a:extLst>
          </p:cNvPr>
          <p:cNvSpPr txBox="1"/>
          <p:nvPr/>
        </p:nvSpPr>
        <p:spPr>
          <a:xfrm>
            <a:off x="838200" y="762000"/>
            <a:ext cx="79178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+mn-lt"/>
              </a:rPr>
              <a:t>Binding in </a:t>
            </a:r>
            <a:r>
              <a:rPr lang="nl-NL" sz="3600" dirty="0">
                <a:latin typeface="+mn-lt"/>
              </a:rPr>
              <a:t>Moleculaire stoffen</a:t>
            </a:r>
          </a:p>
          <a:p>
            <a:r>
              <a:rPr lang="nl-NL" sz="3600" dirty="0">
                <a:latin typeface="+mn-lt"/>
              </a:rPr>
              <a:t>		       naamgeving</a:t>
            </a:r>
          </a:p>
          <a:p>
            <a:endParaRPr lang="nl-NL" sz="3800" dirty="0">
              <a:latin typeface="+mn-lt"/>
            </a:endParaRPr>
          </a:p>
          <a:p>
            <a:r>
              <a:rPr lang="nl-NL" sz="3600" dirty="0">
                <a:latin typeface="+mn-lt"/>
              </a:rPr>
              <a:t>SO</a:t>
            </a:r>
            <a:r>
              <a:rPr lang="nl-NL" sz="3600" b="1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nl-NL" sz="3600" baseline="-25000" dirty="0">
              <a:latin typeface="+mn-lt"/>
            </a:endParaRPr>
          </a:p>
          <a:p>
            <a:endParaRPr lang="nl-NL" sz="3600" dirty="0">
              <a:latin typeface="+mn-lt"/>
            </a:endParaRPr>
          </a:p>
          <a:p>
            <a:r>
              <a:rPr lang="nl-NL" sz="3600" dirty="0">
                <a:latin typeface="+mn-lt"/>
              </a:rPr>
              <a:t>SO</a:t>
            </a:r>
            <a:r>
              <a:rPr lang="nl-NL" sz="3600" b="1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sz="3600" baseline="-25000" dirty="0">
                <a:latin typeface="+mn-lt"/>
              </a:rPr>
              <a:t>	</a:t>
            </a:r>
            <a:endParaRPr lang="nl-NL" sz="36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342983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89979572-5E5B-4F17-BFEE-7D67E97CC0FE}"/>
              </a:ext>
            </a:extLst>
          </p:cNvPr>
          <p:cNvSpPr txBox="1"/>
          <p:nvPr/>
        </p:nvSpPr>
        <p:spPr>
          <a:xfrm>
            <a:off x="5638800" y="2228671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H </a:t>
            </a:r>
            <a:r>
              <a:rPr lang="nl-NL" sz="5400" dirty="0">
                <a:solidFill>
                  <a:schemeClr val="bg1"/>
                </a:solidFill>
              </a:rPr>
              <a:t>–</a:t>
            </a:r>
            <a:r>
              <a:rPr lang="nl-NL" sz="5400" dirty="0"/>
              <a:t> 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56E8E9CE-FB8A-4744-B87A-D83A262F3646}"/>
              </a:ext>
            </a:extLst>
          </p:cNvPr>
          <p:cNvSpPr txBox="1"/>
          <p:nvPr/>
        </p:nvSpPr>
        <p:spPr>
          <a:xfrm>
            <a:off x="4833096" y="3583090"/>
            <a:ext cx="4686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Fluor trekt harder aan het gemeenschappelijk elektronenpaar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FF0000"/>
                </a:solidFill>
              </a:rPr>
              <a:t>F krijgt een kleine negatieve lading</a:t>
            </a:r>
          </a:p>
          <a:p>
            <a:r>
              <a:rPr lang="nl-NL" sz="2000" dirty="0">
                <a:solidFill>
                  <a:srgbClr val="0070C0"/>
                </a:solidFill>
              </a:rPr>
              <a:t>H krijgt een kleine positieve lading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4638937-8C96-4FD6-AC65-FF682A258C2B}"/>
              </a:ext>
            </a:extLst>
          </p:cNvPr>
          <p:cNvSpPr/>
          <p:nvPr/>
        </p:nvSpPr>
        <p:spPr>
          <a:xfrm>
            <a:off x="7440299" y="226012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  <a:latin typeface="+mn-lt"/>
              </a:rPr>
              <a:t>δ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-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82C31BD-3079-45D3-AA8A-05B323EFC5D7}"/>
              </a:ext>
            </a:extLst>
          </p:cNvPr>
          <p:cNvSpPr/>
          <p:nvPr/>
        </p:nvSpPr>
        <p:spPr>
          <a:xfrm>
            <a:off x="5238758" y="2260122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  <a:latin typeface="+mn-lt"/>
              </a:rPr>
              <a:t>δ</a:t>
            </a:r>
            <a:r>
              <a:rPr lang="nl-NL" sz="24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E26E802-D25B-4285-9DB6-E7534AF54FB3}"/>
              </a:ext>
            </a:extLst>
          </p:cNvPr>
          <p:cNvCxnSpPr>
            <a:cxnSpLocks/>
          </p:cNvCxnSpPr>
          <p:nvPr/>
        </p:nvCxnSpPr>
        <p:spPr>
          <a:xfrm>
            <a:off x="6595200" y="2743200"/>
            <a:ext cx="3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89979572-5E5B-4F17-BFEE-7D67E97CC0FE}"/>
              </a:ext>
            </a:extLst>
          </p:cNvPr>
          <p:cNvSpPr txBox="1"/>
          <p:nvPr/>
        </p:nvSpPr>
        <p:spPr>
          <a:xfrm>
            <a:off x="5638800" y="2228671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H </a:t>
            </a:r>
            <a:r>
              <a:rPr lang="nl-NL" sz="5400" dirty="0">
                <a:solidFill>
                  <a:schemeClr val="bg1"/>
                </a:solidFill>
              </a:rPr>
              <a:t>–</a:t>
            </a:r>
            <a:r>
              <a:rPr lang="nl-NL" sz="5400" dirty="0"/>
              <a:t> 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56E8E9CE-FB8A-4744-B87A-D83A262F3646}"/>
              </a:ext>
            </a:extLst>
          </p:cNvPr>
          <p:cNvSpPr txBox="1"/>
          <p:nvPr/>
        </p:nvSpPr>
        <p:spPr>
          <a:xfrm>
            <a:off x="4833096" y="3583090"/>
            <a:ext cx="4686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Fluor trekt harder aan het gemeenschappelijk elektronenpaar</a:t>
            </a:r>
          </a:p>
          <a:p>
            <a:endParaRPr lang="nl-NL" sz="2000" dirty="0"/>
          </a:p>
          <a:p>
            <a:r>
              <a:rPr lang="nl-NL" sz="2000" dirty="0"/>
              <a:t>F krijgt een kleine negatieve lading</a:t>
            </a:r>
          </a:p>
          <a:p>
            <a:r>
              <a:rPr lang="nl-NL" sz="2000" dirty="0"/>
              <a:t>H krijgt een kleine positieve lading</a:t>
            </a:r>
          </a:p>
          <a:p>
            <a:endParaRPr lang="nl-NL" sz="2000" dirty="0"/>
          </a:p>
          <a:p>
            <a:r>
              <a:rPr lang="nl-NL" sz="2000" i="1" dirty="0">
                <a:solidFill>
                  <a:srgbClr val="FF0000"/>
                </a:solidFill>
              </a:rPr>
              <a:t>Polaire</a:t>
            </a:r>
            <a:r>
              <a:rPr lang="nl-NL" sz="2000" dirty="0">
                <a:solidFill>
                  <a:srgbClr val="FF0000"/>
                </a:solidFill>
              </a:rPr>
              <a:t> atoombinding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4638937-8C96-4FD6-AC65-FF682A258C2B}"/>
              </a:ext>
            </a:extLst>
          </p:cNvPr>
          <p:cNvSpPr/>
          <p:nvPr/>
        </p:nvSpPr>
        <p:spPr>
          <a:xfrm>
            <a:off x="7440299" y="226012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  <a:latin typeface="+mn-lt"/>
              </a:rPr>
              <a:t>δ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-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82C31BD-3079-45D3-AA8A-05B323EFC5D7}"/>
              </a:ext>
            </a:extLst>
          </p:cNvPr>
          <p:cNvSpPr/>
          <p:nvPr/>
        </p:nvSpPr>
        <p:spPr>
          <a:xfrm>
            <a:off x="5238758" y="2260122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  <a:latin typeface="+mn-lt"/>
              </a:rPr>
              <a:t>δ</a:t>
            </a:r>
            <a:r>
              <a:rPr lang="nl-NL" sz="24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E26E802-D25B-4285-9DB6-E7534AF54FB3}"/>
              </a:ext>
            </a:extLst>
          </p:cNvPr>
          <p:cNvCxnSpPr>
            <a:cxnSpLocks/>
          </p:cNvCxnSpPr>
          <p:nvPr/>
        </p:nvCxnSpPr>
        <p:spPr>
          <a:xfrm>
            <a:off x="6595200" y="2743200"/>
            <a:ext cx="3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CB5C9E5-E91D-4108-8C07-C1ED3694DBF6}"/>
              </a:ext>
            </a:extLst>
          </p:cNvPr>
          <p:cNvSpPr/>
          <p:nvPr/>
        </p:nvSpPr>
        <p:spPr>
          <a:xfrm>
            <a:off x="6163734" y="2259377"/>
            <a:ext cx="270934" cy="3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1B9B28B-4144-4EF0-B914-8A308DE8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655668" y="444501"/>
            <a:ext cx="807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n-lt"/>
              </a:rPr>
              <a:t>Algemeen: </a:t>
            </a:r>
          </a:p>
          <a:p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  <a:latin typeface="+mn-lt"/>
              </a:rPr>
              <a:t>Een binding tussen twee niet-metaalatomen is een </a:t>
            </a:r>
            <a:r>
              <a:rPr lang="nl-NL" sz="2400" i="1" dirty="0">
                <a:solidFill>
                  <a:srgbClr val="FF0000"/>
                </a:solidFill>
                <a:latin typeface="+mn-lt"/>
              </a:rPr>
              <a:t>polaire 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atoombinding als het verschil in elektronegativiteit &gt; 0,4 is.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839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CB5C9E5-E91D-4108-8C07-C1ED3694DBF6}"/>
              </a:ext>
            </a:extLst>
          </p:cNvPr>
          <p:cNvSpPr/>
          <p:nvPr/>
        </p:nvSpPr>
        <p:spPr>
          <a:xfrm>
            <a:off x="6163734" y="2259377"/>
            <a:ext cx="270934" cy="3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1B9B28B-4144-4EF0-B914-8A308DE8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655668" y="444501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n-lt"/>
              </a:rPr>
              <a:t>Algemeen: </a:t>
            </a:r>
          </a:p>
          <a:p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Een binding tussen twee niet-metaalatomen is een </a:t>
            </a:r>
            <a:r>
              <a:rPr lang="nl-NL" sz="2400" i="1" dirty="0">
                <a:latin typeface="+mn-lt"/>
              </a:rPr>
              <a:t>polaire </a:t>
            </a:r>
            <a:r>
              <a:rPr lang="nl-NL" sz="2400" dirty="0">
                <a:latin typeface="+mn-lt"/>
              </a:rPr>
              <a:t>atoombinding als het verschil in elektronegativiteit &gt; 0,4 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  <a:latin typeface="+mn-lt"/>
              </a:rPr>
              <a:t>Zie voor de elektronegativiteit Binas tabel 40A.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latin typeface="+mn-lt"/>
            </a:endParaRPr>
          </a:p>
          <a:p>
            <a:endParaRPr lang="nl-NL" sz="2400" dirty="0">
              <a:latin typeface="+mn-lt"/>
            </a:endParaRPr>
          </a:p>
          <a:p>
            <a:endParaRPr lang="nl-NL" sz="2400" dirty="0">
              <a:latin typeface="+mn-lt"/>
            </a:endParaRP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965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CB5C9E5-E91D-4108-8C07-C1ED3694DBF6}"/>
              </a:ext>
            </a:extLst>
          </p:cNvPr>
          <p:cNvSpPr/>
          <p:nvPr/>
        </p:nvSpPr>
        <p:spPr>
          <a:xfrm>
            <a:off x="6163734" y="2259377"/>
            <a:ext cx="270934" cy="3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1B9B28B-4144-4EF0-B914-8A308DE8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655668" y="444501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n-lt"/>
              </a:rPr>
              <a:t>Algemeen: </a:t>
            </a:r>
          </a:p>
          <a:p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Een binding tussen twee niet-metaalatomen is een </a:t>
            </a:r>
            <a:r>
              <a:rPr lang="nl-NL" sz="2400" i="1" dirty="0">
                <a:latin typeface="+mn-lt"/>
              </a:rPr>
              <a:t>polaire </a:t>
            </a:r>
            <a:r>
              <a:rPr lang="nl-NL" sz="2400" dirty="0">
                <a:latin typeface="+mn-lt"/>
              </a:rPr>
              <a:t>atoombinding als het verschil in elektronegativiteit &gt; 0,4 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Zie voor de elektronegativiteit Binas tabel 40A.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  <a:latin typeface="+mn-lt"/>
              </a:rPr>
              <a:t>De partiële negatieve lading (</a:t>
            </a:r>
            <a:r>
              <a:rPr lang="el-GR" sz="2400" dirty="0">
                <a:solidFill>
                  <a:srgbClr val="FF0000"/>
                </a:solidFill>
                <a:latin typeface="+mn-lt"/>
              </a:rPr>
              <a:t>δ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-) ligt op het atoom met de </a:t>
            </a:r>
          </a:p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     hoogste elektronegativiteit.</a:t>
            </a:r>
          </a:p>
          <a:p>
            <a:endParaRPr lang="nl-NL" sz="2400" dirty="0">
              <a:latin typeface="+mn-lt"/>
            </a:endParaRPr>
          </a:p>
          <a:p>
            <a:endParaRPr lang="nl-NL" sz="2400" dirty="0">
              <a:latin typeface="+mn-lt"/>
            </a:endParaRP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953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CB5C9E5-E91D-4108-8C07-C1ED3694DBF6}"/>
              </a:ext>
            </a:extLst>
          </p:cNvPr>
          <p:cNvSpPr/>
          <p:nvPr/>
        </p:nvSpPr>
        <p:spPr>
          <a:xfrm>
            <a:off x="6163734" y="2259377"/>
            <a:ext cx="270934" cy="3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1B9B28B-4144-4EF0-B914-8A308DE8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655668" y="444501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n-lt"/>
              </a:rPr>
              <a:t>Algemeen: </a:t>
            </a:r>
          </a:p>
          <a:p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Een binding tussen twee niet-metaalatomen is een </a:t>
            </a:r>
            <a:r>
              <a:rPr lang="nl-NL" sz="2400" i="1" dirty="0">
                <a:latin typeface="+mn-lt"/>
              </a:rPr>
              <a:t>polaire </a:t>
            </a:r>
            <a:r>
              <a:rPr lang="nl-NL" sz="2400" dirty="0">
                <a:latin typeface="+mn-lt"/>
              </a:rPr>
              <a:t>atoombinding als het verschil in elektronegativiteit &gt; 0,4 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Zie voor de elektronegativiteit Binas tabel 40A.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De partiële negatieve lading (</a:t>
            </a:r>
            <a:r>
              <a:rPr lang="el-GR" sz="2400" dirty="0">
                <a:latin typeface="+mn-lt"/>
              </a:rPr>
              <a:t>δ</a:t>
            </a:r>
            <a:r>
              <a:rPr lang="nl-NL" sz="2400" dirty="0">
                <a:latin typeface="+mn-lt"/>
              </a:rPr>
              <a:t>-) ligt op het atoom met de </a:t>
            </a:r>
          </a:p>
          <a:p>
            <a:r>
              <a:rPr lang="nl-NL" sz="2400" dirty="0">
                <a:latin typeface="+mn-lt"/>
              </a:rPr>
              <a:t>     hoogste elektronegativiteit.</a:t>
            </a:r>
          </a:p>
          <a:p>
            <a:endParaRPr lang="nl-NL" sz="2400" dirty="0">
              <a:latin typeface="+mn-lt"/>
            </a:endParaRPr>
          </a:p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Onthoud:  </a:t>
            </a:r>
          </a:p>
          <a:p>
            <a:endParaRPr lang="nl-NL" sz="2400" dirty="0">
              <a:latin typeface="+mn-lt"/>
            </a:endParaRP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D6B7D2-A899-4A80-84B6-F08A69F02A2F}"/>
              </a:ext>
            </a:extLst>
          </p:cNvPr>
          <p:cNvSpPr txBox="1"/>
          <p:nvPr/>
        </p:nvSpPr>
        <p:spPr>
          <a:xfrm>
            <a:off x="655668" y="3845438"/>
            <a:ext cx="8161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Bindingen van N, O of F met andere niet-metaalatomen zijn altijd </a:t>
            </a:r>
            <a:r>
              <a:rPr lang="nl-NL" sz="2400" i="1" dirty="0">
                <a:solidFill>
                  <a:srgbClr val="FF0000"/>
                </a:solidFill>
              </a:rPr>
              <a:t>polaire</a:t>
            </a:r>
            <a:r>
              <a:rPr lang="nl-NL" sz="2400" dirty="0">
                <a:solidFill>
                  <a:srgbClr val="FF0000"/>
                </a:solidFill>
              </a:rPr>
              <a:t> atoombindingen.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De partiële negatieve lading (</a:t>
            </a:r>
            <a:r>
              <a:rPr lang="el-GR" sz="2400" dirty="0">
                <a:solidFill>
                  <a:srgbClr val="FF0000"/>
                </a:solidFill>
                <a:latin typeface="+mn-lt"/>
              </a:rPr>
              <a:t>δ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-</a:t>
            </a:r>
            <a:r>
              <a:rPr lang="nl-NL" sz="2400" dirty="0">
                <a:solidFill>
                  <a:srgbClr val="FF0000"/>
                </a:solidFill>
              </a:rPr>
              <a:t>) ligt daarbij op N, O of F.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0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CB5C9E5-E91D-4108-8C07-C1ED3694DBF6}"/>
              </a:ext>
            </a:extLst>
          </p:cNvPr>
          <p:cNvSpPr/>
          <p:nvPr/>
        </p:nvSpPr>
        <p:spPr>
          <a:xfrm>
            <a:off x="6163734" y="2259377"/>
            <a:ext cx="270934" cy="3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1B9B28B-4144-4EF0-B914-8A308DE8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655668" y="444501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n-lt"/>
              </a:rPr>
              <a:t>Algemeen: </a:t>
            </a:r>
          </a:p>
          <a:p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Een binding tussen twee niet-metaalatomen is een </a:t>
            </a:r>
            <a:r>
              <a:rPr lang="nl-NL" sz="2400" i="1" dirty="0">
                <a:latin typeface="+mn-lt"/>
              </a:rPr>
              <a:t>polaire </a:t>
            </a:r>
            <a:r>
              <a:rPr lang="nl-NL" sz="2400" dirty="0">
                <a:latin typeface="+mn-lt"/>
              </a:rPr>
              <a:t>atoombinding als het verschil in elektronegativiteit &gt; 0,4 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Zie voor de elektronegativiteit Binas tabel 40A.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De partiële negatieve lading (</a:t>
            </a:r>
            <a:r>
              <a:rPr lang="el-GR" sz="2400" dirty="0">
                <a:latin typeface="+mn-lt"/>
              </a:rPr>
              <a:t>δ</a:t>
            </a:r>
            <a:r>
              <a:rPr lang="nl-NL" sz="2400" dirty="0">
                <a:latin typeface="+mn-lt"/>
              </a:rPr>
              <a:t>-) ligt op het atoom met de </a:t>
            </a:r>
          </a:p>
          <a:p>
            <a:r>
              <a:rPr lang="nl-NL" sz="2400" dirty="0">
                <a:latin typeface="+mn-lt"/>
              </a:rPr>
              <a:t>     hoogste elektronegativiteit.</a:t>
            </a:r>
          </a:p>
          <a:p>
            <a:endParaRPr lang="nl-NL" sz="2400" dirty="0">
              <a:latin typeface="+mn-lt"/>
            </a:endParaRPr>
          </a:p>
          <a:p>
            <a:r>
              <a:rPr lang="nl-NL" sz="2400" dirty="0">
                <a:latin typeface="+mn-lt"/>
              </a:rPr>
              <a:t>Onthoud:  </a:t>
            </a:r>
          </a:p>
          <a:p>
            <a:endParaRPr lang="nl-NL" sz="2400" dirty="0">
              <a:latin typeface="+mn-lt"/>
            </a:endParaRP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174B1E-8639-4435-9A7C-80E13A8C7DB7}"/>
              </a:ext>
            </a:extLst>
          </p:cNvPr>
          <p:cNvSpPr txBox="1"/>
          <p:nvPr/>
        </p:nvSpPr>
        <p:spPr>
          <a:xfrm>
            <a:off x="655668" y="569209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+mn-lt"/>
              </a:rPr>
              <a:t>Atoombindingen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tussen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dezelfde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niet-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metaalatomen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tussen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C en H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atomen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zijn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geen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polaire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atoombindingen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D6B7D2-A899-4A80-84B6-F08A69F02A2F}"/>
              </a:ext>
            </a:extLst>
          </p:cNvPr>
          <p:cNvSpPr txBox="1"/>
          <p:nvPr/>
        </p:nvSpPr>
        <p:spPr>
          <a:xfrm>
            <a:off x="655668" y="3845438"/>
            <a:ext cx="8161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Bindingen van N, O of F met andere niet-metaalatomen zijn altijd </a:t>
            </a:r>
            <a:r>
              <a:rPr lang="nl-NL" sz="2400" i="1" dirty="0"/>
              <a:t>polaire</a:t>
            </a:r>
            <a:r>
              <a:rPr lang="nl-NL" sz="2400" dirty="0"/>
              <a:t> atoombindingen.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partiële negatieve lading (</a:t>
            </a:r>
            <a:r>
              <a:rPr lang="el-GR" sz="2400" dirty="0">
                <a:latin typeface="+mn-lt"/>
              </a:rPr>
              <a:t>δ</a:t>
            </a:r>
            <a:r>
              <a:rPr lang="nl-NL" sz="2400" dirty="0">
                <a:latin typeface="+mn-lt"/>
              </a:rPr>
              <a:t>-</a:t>
            </a:r>
            <a:r>
              <a:rPr lang="nl-NL" sz="2400" dirty="0"/>
              <a:t>) ligt daarbij op N, O of F.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0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CB5C9E5-E91D-4108-8C07-C1ED3694DBF6}"/>
              </a:ext>
            </a:extLst>
          </p:cNvPr>
          <p:cNvSpPr/>
          <p:nvPr/>
        </p:nvSpPr>
        <p:spPr>
          <a:xfrm>
            <a:off x="6163734" y="2259377"/>
            <a:ext cx="270934" cy="3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1B9B28B-4144-4EF0-B914-8A308DE8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655668" y="444501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n-lt"/>
              </a:rPr>
              <a:t>Algemeen: </a:t>
            </a:r>
          </a:p>
          <a:p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Een binding tussen twee niet-metaalatomen is een </a:t>
            </a:r>
            <a:r>
              <a:rPr lang="nl-NL" sz="2400" i="1" dirty="0">
                <a:latin typeface="+mn-lt"/>
              </a:rPr>
              <a:t>polaire </a:t>
            </a:r>
            <a:r>
              <a:rPr lang="nl-NL" sz="2400" dirty="0">
                <a:latin typeface="+mn-lt"/>
              </a:rPr>
              <a:t>atoombinding als het verschil in elektronegativiteit &gt; 0,4 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Zie voor de elektronegativiteit Binas tabel 40A.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De partiële negatieve lading (</a:t>
            </a:r>
            <a:r>
              <a:rPr lang="el-GR" sz="2400" dirty="0">
                <a:latin typeface="+mn-lt"/>
              </a:rPr>
              <a:t>δ</a:t>
            </a:r>
            <a:r>
              <a:rPr lang="nl-NL" sz="2400" dirty="0">
                <a:latin typeface="+mn-lt"/>
              </a:rPr>
              <a:t>-) ligt op het atoom met de </a:t>
            </a:r>
          </a:p>
          <a:p>
            <a:r>
              <a:rPr lang="nl-NL" sz="2400" dirty="0">
                <a:latin typeface="+mn-lt"/>
              </a:rPr>
              <a:t>     hoogste elektronegativiteit.</a:t>
            </a:r>
          </a:p>
          <a:p>
            <a:endParaRPr lang="nl-NL" sz="2400" dirty="0">
              <a:latin typeface="+mn-lt"/>
            </a:endParaRPr>
          </a:p>
          <a:p>
            <a:r>
              <a:rPr lang="nl-NL" sz="2400" dirty="0">
                <a:latin typeface="+mn-lt"/>
              </a:rPr>
              <a:t>Onthoud:  </a:t>
            </a:r>
          </a:p>
          <a:p>
            <a:endParaRPr lang="nl-NL" sz="2400" dirty="0">
              <a:latin typeface="+mn-lt"/>
            </a:endParaRP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174B1E-8639-4435-9A7C-80E13A8C7DB7}"/>
              </a:ext>
            </a:extLst>
          </p:cNvPr>
          <p:cNvSpPr txBox="1"/>
          <p:nvPr/>
        </p:nvSpPr>
        <p:spPr>
          <a:xfrm>
            <a:off x="655668" y="569209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Atoombindingen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tussen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dezelfde</a:t>
            </a:r>
            <a:r>
              <a:rPr lang="en-US" sz="2400" dirty="0">
                <a:latin typeface="+mn-lt"/>
              </a:rPr>
              <a:t> niet-</a:t>
            </a:r>
            <a:r>
              <a:rPr lang="en-US" sz="2400" dirty="0" err="1">
                <a:latin typeface="+mn-lt"/>
              </a:rPr>
              <a:t>metaalatomen</a:t>
            </a:r>
            <a:r>
              <a:rPr lang="en-US" sz="2400" dirty="0">
                <a:latin typeface="+mn-lt"/>
              </a:rPr>
              <a:t> of </a:t>
            </a:r>
            <a:r>
              <a:rPr lang="en-US" sz="2400" dirty="0" err="1">
                <a:latin typeface="+mn-lt"/>
              </a:rPr>
              <a:t>tussen</a:t>
            </a:r>
            <a:r>
              <a:rPr lang="en-US" sz="2400" dirty="0">
                <a:latin typeface="+mn-lt"/>
              </a:rPr>
              <a:t> C en H </a:t>
            </a:r>
            <a:r>
              <a:rPr lang="en-US" sz="2400" dirty="0" err="1">
                <a:latin typeface="+mn-lt"/>
              </a:rPr>
              <a:t>atomen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zijn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geen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polaire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atoombindingen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D6B7D2-A899-4A80-84B6-F08A69F02A2F}"/>
              </a:ext>
            </a:extLst>
          </p:cNvPr>
          <p:cNvSpPr txBox="1"/>
          <p:nvPr/>
        </p:nvSpPr>
        <p:spPr>
          <a:xfrm>
            <a:off x="655668" y="3845438"/>
            <a:ext cx="8161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Bindingen van N, O of F met andere niet-metaalatomen zijn altijd </a:t>
            </a:r>
            <a:r>
              <a:rPr lang="nl-NL" sz="2400" i="1" dirty="0"/>
              <a:t>polaire</a:t>
            </a:r>
            <a:r>
              <a:rPr lang="nl-NL" sz="2400" dirty="0"/>
              <a:t> atoombindingen.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partiële negatieve lading (</a:t>
            </a:r>
            <a:r>
              <a:rPr lang="el-GR" sz="2400" dirty="0">
                <a:latin typeface="+mn-lt"/>
              </a:rPr>
              <a:t>δ</a:t>
            </a:r>
            <a:r>
              <a:rPr lang="nl-NL" sz="2400" dirty="0">
                <a:latin typeface="+mn-lt"/>
              </a:rPr>
              <a:t>-</a:t>
            </a:r>
            <a:r>
              <a:rPr lang="nl-NL" sz="2400" dirty="0"/>
              <a:t>) ligt daarbij op N, O of F.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32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CB5C9E5-E91D-4108-8C07-C1ED3694DBF6}"/>
              </a:ext>
            </a:extLst>
          </p:cNvPr>
          <p:cNvSpPr/>
          <p:nvPr/>
        </p:nvSpPr>
        <p:spPr>
          <a:xfrm>
            <a:off x="6163734" y="2259377"/>
            <a:ext cx="270934" cy="3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1B9B28B-4144-4EF0-B914-8A308DE8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26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8643590-6177-4EAA-9E92-7ED9A110E3EC}"/>
              </a:ext>
            </a:extLst>
          </p:cNvPr>
          <p:cNvSpPr txBox="1"/>
          <p:nvPr/>
        </p:nvSpPr>
        <p:spPr>
          <a:xfrm>
            <a:off x="838200" y="762000"/>
            <a:ext cx="79178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+mn-lt"/>
              </a:rPr>
              <a:t>Binding in </a:t>
            </a:r>
            <a:r>
              <a:rPr lang="nl-NL" sz="3600" dirty="0">
                <a:latin typeface="+mn-lt"/>
              </a:rPr>
              <a:t>Moleculaire stoffen</a:t>
            </a:r>
          </a:p>
          <a:p>
            <a:r>
              <a:rPr lang="nl-NL" sz="3600" dirty="0">
                <a:latin typeface="+mn-lt"/>
              </a:rPr>
              <a:t>		       naamgeving</a:t>
            </a:r>
          </a:p>
          <a:p>
            <a:endParaRPr lang="nl-NL" sz="3800" dirty="0">
              <a:latin typeface="+mn-lt"/>
            </a:endParaRPr>
          </a:p>
          <a:p>
            <a:r>
              <a:rPr lang="nl-NL" sz="3600" dirty="0">
                <a:latin typeface="+mn-lt"/>
              </a:rPr>
              <a:t>SO</a:t>
            </a:r>
            <a:r>
              <a:rPr lang="nl-NL" sz="36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nl-NL" sz="3600" baseline="-25000" dirty="0">
                <a:latin typeface="+mn-lt"/>
              </a:rPr>
              <a:t> </a:t>
            </a:r>
            <a:r>
              <a:rPr lang="nl-NL" sz="3600" dirty="0">
                <a:latin typeface="+mn-lt"/>
              </a:rPr>
              <a:t>  zwavel</a:t>
            </a:r>
            <a:r>
              <a:rPr lang="nl-NL" sz="3600" dirty="0">
                <a:solidFill>
                  <a:srgbClr val="FF0000"/>
                </a:solidFill>
                <a:latin typeface="+mn-lt"/>
              </a:rPr>
              <a:t>di</a:t>
            </a:r>
            <a:r>
              <a:rPr lang="nl-NL" sz="3600" dirty="0">
                <a:latin typeface="+mn-lt"/>
              </a:rPr>
              <a:t>oxide</a:t>
            </a:r>
            <a:endParaRPr lang="nl-NL" sz="3600" baseline="-25000" dirty="0">
              <a:latin typeface="+mn-lt"/>
            </a:endParaRPr>
          </a:p>
          <a:p>
            <a:endParaRPr lang="nl-NL" sz="3600" dirty="0">
              <a:latin typeface="+mn-lt"/>
            </a:endParaRPr>
          </a:p>
          <a:p>
            <a:r>
              <a:rPr lang="nl-NL" sz="3600" dirty="0">
                <a:latin typeface="+mn-lt"/>
              </a:rPr>
              <a:t>SO</a:t>
            </a:r>
            <a:r>
              <a:rPr lang="nl-NL" sz="3600" b="1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sz="3600" baseline="-25000" dirty="0">
                <a:latin typeface="+mn-lt"/>
              </a:rPr>
              <a:t>	</a:t>
            </a:r>
            <a:r>
              <a:rPr lang="nl-NL" sz="3600" dirty="0">
                <a:latin typeface="+mn-lt"/>
              </a:rPr>
              <a:t>zwavel</a:t>
            </a:r>
            <a:r>
              <a:rPr lang="nl-NL" sz="3600" dirty="0">
                <a:solidFill>
                  <a:srgbClr val="FF0000"/>
                </a:solidFill>
                <a:latin typeface="+mn-lt"/>
              </a:rPr>
              <a:t>tri</a:t>
            </a:r>
            <a:r>
              <a:rPr lang="nl-NL" sz="3600" dirty="0">
                <a:latin typeface="+mn-lt"/>
              </a:rPr>
              <a:t>oxide</a:t>
            </a: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AC4B42-A9ED-4D50-A7EB-23B960255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6" r="73968" b="67095"/>
          <a:stretch/>
        </p:blipFill>
        <p:spPr>
          <a:xfrm>
            <a:off x="1739010" y="550800"/>
            <a:ext cx="7017004" cy="575351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2177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8643590-6177-4EAA-9E92-7ED9A110E3EC}"/>
              </a:ext>
            </a:extLst>
          </p:cNvPr>
          <p:cNvSpPr txBox="1"/>
          <p:nvPr/>
        </p:nvSpPr>
        <p:spPr>
          <a:xfrm>
            <a:off x="838200" y="762000"/>
            <a:ext cx="791781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+mn-lt"/>
              </a:rPr>
              <a:t>Binding in</a:t>
            </a:r>
            <a:endParaRPr lang="nl-NL" sz="3600" dirty="0">
              <a:latin typeface="+mn-lt"/>
            </a:endParaRPr>
          </a:p>
          <a:p>
            <a:r>
              <a:rPr lang="nl-NL" sz="3600" dirty="0">
                <a:latin typeface="+mn-lt"/>
              </a:rPr>
              <a:t>		       </a:t>
            </a:r>
          </a:p>
          <a:p>
            <a:endParaRPr lang="nl-NL" sz="3800" dirty="0">
              <a:latin typeface="+mn-lt"/>
            </a:endParaRPr>
          </a:p>
          <a:p>
            <a:r>
              <a:rPr lang="nl-NL" sz="3600" dirty="0">
                <a:latin typeface="+mn-lt"/>
              </a:rPr>
              <a:t>SO</a:t>
            </a:r>
            <a:r>
              <a:rPr lang="nl-NL" sz="36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nl-NL" sz="3600" baseline="-25000" dirty="0">
                <a:latin typeface="+mn-lt"/>
              </a:rPr>
              <a:t> </a:t>
            </a:r>
            <a:r>
              <a:rPr lang="nl-NL" sz="3600" dirty="0">
                <a:latin typeface="+mn-lt"/>
              </a:rPr>
              <a:t>  zwavel</a:t>
            </a:r>
            <a:r>
              <a:rPr lang="nl-NL" sz="3600" dirty="0">
                <a:solidFill>
                  <a:srgbClr val="FF0000"/>
                </a:solidFill>
                <a:latin typeface="+mn-lt"/>
              </a:rPr>
              <a:t>di</a:t>
            </a:r>
            <a:r>
              <a:rPr lang="nl-NL" sz="3600" dirty="0">
                <a:latin typeface="+mn-lt"/>
              </a:rPr>
              <a:t>oxide</a:t>
            </a:r>
            <a:endParaRPr lang="nl-NL" sz="3600" baseline="-25000" dirty="0">
              <a:latin typeface="+mn-lt"/>
            </a:endParaRPr>
          </a:p>
          <a:p>
            <a:endParaRPr lang="nl-NL" sz="3600" dirty="0">
              <a:latin typeface="+mn-lt"/>
            </a:endParaRPr>
          </a:p>
          <a:p>
            <a:r>
              <a:rPr lang="nl-NL" sz="3600" dirty="0">
                <a:latin typeface="+mn-lt"/>
              </a:rPr>
              <a:t>SO</a:t>
            </a:r>
            <a:r>
              <a:rPr lang="nl-NL" sz="3600" b="1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sz="3600" baseline="-25000" dirty="0">
                <a:latin typeface="+mn-lt"/>
              </a:rPr>
              <a:t>	</a:t>
            </a:r>
            <a:r>
              <a:rPr lang="nl-NL" sz="3600" dirty="0">
                <a:latin typeface="+mn-lt"/>
              </a:rPr>
              <a:t>zwavel</a:t>
            </a:r>
            <a:r>
              <a:rPr lang="nl-NL" sz="3600" dirty="0">
                <a:solidFill>
                  <a:srgbClr val="FF0000"/>
                </a:solidFill>
                <a:latin typeface="+mn-lt"/>
              </a:rPr>
              <a:t>tri</a:t>
            </a:r>
            <a:r>
              <a:rPr lang="nl-NL" sz="3600" dirty="0">
                <a:latin typeface="+mn-lt"/>
              </a:rPr>
              <a:t>oxide</a:t>
            </a: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endParaRPr lang="nl-NL" sz="3600" baseline="-25000" dirty="0">
              <a:latin typeface="+mn-lt"/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Deze naamgeving geldt alleen voor moleculaire stoffen.</a:t>
            </a:r>
          </a:p>
          <a:p>
            <a:endParaRPr lang="nl-NL" sz="36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73172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12DD55C-E6B9-4467-92F2-7304B80DCD73}"/>
              </a:ext>
            </a:extLst>
          </p:cNvPr>
          <p:cNvSpPr txBox="1"/>
          <p:nvPr/>
        </p:nvSpPr>
        <p:spPr>
          <a:xfrm>
            <a:off x="838200" y="762000"/>
            <a:ext cx="411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Binding in moleculen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9539E2C-47AD-42A7-8BCB-205D3D03331C}"/>
              </a:ext>
            </a:extLst>
          </p:cNvPr>
          <p:cNvGrpSpPr/>
          <p:nvPr/>
        </p:nvGrpSpPr>
        <p:grpSpPr>
          <a:xfrm>
            <a:off x="5883911" y="2261232"/>
            <a:ext cx="2622550" cy="2990850"/>
            <a:chOff x="6510338" y="228600"/>
            <a:chExt cx="2622550" cy="2990850"/>
          </a:xfrm>
        </p:grpSpPr>
        <p:pic>
          <p:nvPicPr>
            <p:cNvPr id="17" name="Picture 2" descr="http://www.aljevragen.nl/media/sk/molecuulrooster.jpg">
              <a:extLst>
                <a:ext uri="{FF2B5EF4-FFF2-40B4-BE49-F238E27FC236}">
                  <a16:creationId xmlns:a16="http://schemas.microsoft.com/office/drawing/2014/main" id="{43980DB2-A84A-4BB9-86D7-B38BB699D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338" y="228600"/>
              <a:ext cx="262255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 descr="http://www.aljevragen.nl/media/sk/molecuulrooster.jpg">
              <a:extLst>
                <a:ext uri="{FF2B5EF4-FFF2-40B4-BE49-F238E27FC236}">
                  <a16:creationId xmlns:a16="http://schemas.microsoft.com/office/drawing/2014/main" id="{411EF776-1C83-4E52-A6E8-E7FED49A8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1"/>
            <a:stretch>
              <a:fillRect/>
            </a:stretch>
          </p:blipFill>
          <p:spPr bwMode="auto">
            <a:xfrm>
              <a:off x="6627813" y="1752600"/>
              <a:ext cx="2387600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9C7A3271-AC1D-4822-A623-2A2D7DA0EF0A}"/>
              </a:ext>
            </a:extLst>
          </p:cNvPr>
          <p:cNvGrpSpPr/>
          <p:nvPr/>
        </p:nvGrpSpPr>
        <p:grpSpPr>
          <a:xfrm>
            <a:off x="6023927" y="3869897"/>
            <a:ext cx="2346961" cy="1110425"/>
            <a:chOff x="6023927" y="3869897"/>
            <a:chExt cx="2346961" cy="1110425"/>
          </a:xfrm>
        </p:grpSpPr>
        <p:sp>
          <p:nvSpPr>
            <p:cNvPr id="11" name="Tekstvak 18">
              <a:extLst>
                <a:ext uri="{FF2B5EF4-FFF2-40B4-BE49-F238E27FC236}">
                  <a16:creationId xmlns:a16="http://schemas.microsoft.com/office/drawing/2014/main" id="{16B3D6F8-EA38-4E64-8B1E-2F6FEE3B2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3927" y="3869897"/>
              <a:ext cx="1860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400" dirty="0"/>
                <a:t> </a:t>
              </a:r>
              <a:r>
                <a:rPr lang="nl-NL" altLang="nl-NL" b="1" dirty="0"/>
                <a:t>Cl</a:t>
              </a:r>
              <a:r>
                <a:rPr lang="nl-NL" altLang="nl-NL" sz="400" b="1" dirty="0"/>
                <a:t>   </a:t>
              </a:r>
              <a:r>
                <a:rPr lang="nl-NL" altLang="nl-NL" sz="2400" b="1" dirty="0"/>
                <a:t>–</a:t>
              </a:r>
              <a:r>
                <a:rPr lang="nl-NL" altLang="nl-NL" sz="400" b="1" dirty="0"/>
                <a:t>   </a:t>
              </a:r>
              <a:r>
                <a:rPr lang="nl-NL" altLang="nl-NL" b="1" dirty="0"/>
                <a:t>Cl</a:t>
              </a:r>
            </a:p>
          </p:txBody>
        </p:sp>
        <p:sp>
          <p:nvSpPr>
            <p:cNvPr id="12" name="Tekstvak 18">
              <a:extLst>
                <a:ext uri="{FF2B5EF4-FFF2-40B4-BE49-F238E27FC236}">
                  <a16:creationId xmlns:a16="http://schemas.microsoft.com/office/drawing/2014/main" id="{39292F57-7335-4425-A277-00024F004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338" y="4518657"/>
              <a:ext cx="1860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b="1" dirty="0"/>
                <a:t>Cl</a:t>
              </a:r>
              <a:r>
                <a:rPr lang="nl-NL" altLang="nl-NL" sz="400" b="1" dirty="0"/>
                <a:t>   </a:t>
              </a:r>
              <a:r>
                <a:rPr lang="nl-NL" altLang="nl-NL" sz="2400" b="1" dirty="0"/>
                <a:t>–</a:t>
              </a:r>
              <a:r>
                <a:rPr lang="nl-NL" altLang="nl-NL" sz="400" b="1" dirty="0"/>
                <a:t>   </a:t>
              </a:r>
              <a:r>
                <a:rPr lang="nl-NL" altLang="nl-NL" b="1" dirty="0"/>
                <a:t>Cl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B89C2299-215B-4118-9475-E92737108217}"/>
              </a:ext>
            </a:extLst>
          </p:cNvPr>
          <p:cNvSpPr txBox="1"/>
          <p:nvPr/>
        </p:nvSpPr>
        <p:spPr>
          <a:xfrm>
            <a:off x="838200" y="762000"/>
            <a:ext cx="411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Binding in moleculen</a:t>
            </a:r>
          </a:p>
        </p:txBody>
      </p:sp>
    </p:spTree>
    <p:extLst>
      <p:ext uri="{BB962C8B-B14F-4D97-AF65-F5344CB8AC3E}">
        <p14:creationId xmlns:p14="http://schemas.microsoft.com/office/powerpoint/2010/main" val="356786999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10A1ED62-4DDB-4D64-A5B0-327CBDA3DE24}"/>
              </a:ext>
            </a:extLst>
          </p:cNvPr>
          <p:cNvGrpSpPr/>
          <p:nvPr/>
        </p:nvGrpSpPr>
        <p:grpSpPr>
          <a:xfrm>
            <a:off x="5883911" y="2261232"/>
            <a:ext cx="2622550" cy="2990850"/>
            <a:chOff x="6510338" y="228600"/>
            <a:chExt cx="2622550" cy="2990850"/>
          </a:xfrm>
        </p:grpSpPr>
        <p:pic>
          <p:nvPicPr>
            <p:cNvPr id="40963" name="Picture 2" descr="http://www.aljevragen.nl/media/sk/molecuulrooster.jpg">
              <a:extLst>
                <a:ext uri="{FF2B5EF4-FFF2-40B4-BE49-F238E27FC236}">
                  <a16:creationId xmlns:a16="http://schemas.microsoft.com/office/drawing/2014/main" id="{5CCE863F-7ABB-4CB1-AEBD-5C2C4F59B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338" y="228600"/>
              <a:ext cx="262255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4" name="Picture 4" descr="http://www.aljevragen.nl/media/sk/molecuulrooster.jpg">
              <a:extLst>
                <a:ext uri="{FF2B5EF4-FFF2-40B4-BE49-F238E27FC236}">
                  <a16:creationId xmlns:a16="http://schemas.microsoft.com/office/drawing/2014/main" id="{C15E7A42-5CF2-454C-A34D-194E09C79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1"/>
            <a:stretch>
              <a:fillRect/>
            </a:stretch>
          </p:blipFill>
          <p:spPr bwMode="auto">
            <a:xfrm>
              <a:off x="6627813" y="1752600"/>
              <a:ext cx="2387600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2" name="Rechthoek 27">
              <a:extLst>
                <a:ext uri="{FF2B5EF4-FFF2-40B4-BE49-F238E27FC236}">
                  <a16:creationId xmlns:a16="http://schemas.microsoft.com/office/drawing/2014/main" id="{27C01164-E13D-40D9-8FDD-C9334DC9E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988" y="2525713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 b="1" dirty="0"/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C7B43D03-F84C-4F81-831F-C9188D5D1FCC}"/>
              </a:ext>
            </a:extLst>
          </p:cNvPr>
          <p:cNvGrpSpPr/>
          <p:nvPr/>
        </p:nvGrpSpPr>
        <p:grpSpPr>
          <a:xfrm>
            <a:off x="4648200" y="2261232"/>
            <a:ext cx="3858261" cy="2990850"/>
            <a:chOff x="4648200" y="1704484"/>
            <a:chExt cx="3858261" cy="2990850"/>
          </a:xfrm>
        </p:grpSpPr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8468BAE-A13B-41CB-A243-9A65C2B202B5}"/>
                </a:ext>
              </a:extLst>
            </p:cNvPr>
            <p:cNvGrpSpPr/>
            <p:nvPr/>
          </p:nvGrpSpPr>
          <p:grpSpPr>
            <a:xfrm>
              <a:off x="5883911" y="1704484"/>
              <a:ext cx="2622550" cy="2990850"/>
              <a:chOff x="6510338" y="228600"/>
              <a:chExt cx="2622550" cy="2990850"/>
            </a:xfrm>
          </p:grpSpPr>
          <p:pic>
            <p:nvPicPr>
              <p:cNvPr id="28" name="Picture 2" descr="http://www.aljevragen.nl/media/sk/molecuulrooster.jpg">
                <a:extLst>
                  <a:ext uri="{FF2B5EF4-FFF2-40B4-BE49-F238E27FC236}">
                    <a16:creationId xmlns:a16="http://schemas.microsoft.com/office/drawing/2014/main" id="{4C983EB3-213D-4A86-855E-406D5A383E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0338" y="228600"/>
                <a:ext cx="262255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4" descr="http://www.aljevragen.nl/media/sk/molecuulrooster.jpg">
                <a:extLst>
                  <a:ext uri="{FF2B5EF4-FFF2-40B4-BE49-F238E27FC236}">
                    <a16:creationId xmlns:a16="http://schemas.microsoft.com/office/drawing/2014/main" id="{8B7EDD61-60F1-44E7-9E27-D52D8DC4CD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71"/>
              <a:stretch>
                <a:fillRect/>
              </a:stretch>
            </p:blipFill>
            <p:spPr bwMode="auto">
              <a:xfrm>
                <a:off x="6627813" y="1752600"/>
                <a:ext cx="2387600" cy="146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6" name="Rechte verbindingslijn met pijl 25">
              <a:extLst>
                <a:ext uri="{FF2B5EF4-FFF2-40B4-BE49-F238E27FC236}">
                  <a16:creationId xmlns:a16="http://schemas.microsoft.com/office/drawing/2014/main" id="{8734E0D1-A6F2-40FE-A007-2EC69BF54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200" y="2542684"/>
              <a:ext cx="1905000" cy="4819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2" name="Tekstvak 5">
            <a:extLst>
              <a:ext uri="{FF2B5EF4-FFF2-40B4-BE49-F238E27FC236}">
                <a16:creationId xmlns:a16="http://schemas.microsoft.com/office/drawing/2014/main" id="{4F73D351-FD74-432E-99FA-251AA683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4" y="472673"/>
            <a:ext cx="8001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12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3600" dirty="0">
                <a:latin typeface="Calibri" panose="020F0502020204030204" pitchFamily="34" charset="0"/>
              </a:rPr>
              <a:t>molecuulbinding of </a:t>
            </a:r>
          </a:p>
          <a:p>
            <a:pPr eaLnBrk="1" hangingPunct="1"/>
            <a:r>
              <a:rPr lang="en-US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vanderwaalsbinding</a:t>
            </a:r>
            <a:r>
              <a:rPr lang="en-US" altLang="nl-NL" sz="36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E438F122-F0A4-43CD-B6C9-1680D6C4D034}"/>
              </a:ext>
            </a:extLst>
          </p:cNvPr>
          <p:cNvGrpSpPr/>
          <p:nvPr/>
        </p:nvGrpSpPr>
        <p:grpSpPr>
          <a:xfrm>
            <a:off x="6023927" y="3869897"/>
            <a:ext cx="2346961" cy="1110425"/>
            <a:chOff x="6023927" y="3869897"/>
            <a:chExt cx="2346961" cy="1110425"/>
          </a:xfrm>
        </p:grpSpPr>
        <p:sp>
          <p:nvSpPr>
            <p:cNvPr id="14" name="Tekstvak 18">
              <a:extLst>
                <a:ext uri="{FF2B5EF4-FFF2-40B4-BE49-F238E27FC236}">
                  <a16:creationId xmlns:a16="http://schemas.microsoft.com/office/drawing/2014/main" id="{F02E5FB5-BD2E-4AEE-BD64-5C0100C8A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3927" y="3869897"/>
              <a:ext cx="1860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400" dirty="0"/>
                <a:t> </a:t>
              </a:r>
              <a:r>
                <a:rPr lang="nl-NL" altLang="nl-NL" b="1" dirty="0"/>
                <a:t>Cl</a:t>
              </a:r>
              <a:r>
                <a:rPr lang="nl-NL" altLang="nl-NL" sz="400" b="1" dirty="0"/>
                <a:t>   </a:t>
              </a:r>
              <a:r>
                <a:rPr lang="nl-NL" altLang="nl-NL" sz="2400" b="1" dirty="0"/>
                <a:t>–</a:t>
              </a:r>
              <a:r>
                <a:rPr lang="nl-NL" altLang="nl-NL" sz="400" b="1" dirty="0"/>
                <a:t>   </a:t>
              </a:r>
              <a:r>
                <a:rPr lang="nl-NL" altLang="nl-NL" b="1" dirty="0"/>
                <a:t>Cl</a:t>
              </a:r>
            </a:p>
          </p:txBody>
        </p:sp>
        <p:sp>
          <p:nvSpPr>
            <p:cNvPr id="16" name="Tekstvak 18">
              <a:extLst>
                <a:ext uri="{FF2B5EF4-FFF2-40B4-BE49-F238E27FC236}">
                  <a16:creationId xmlns:a16="http://schemas.microsoft.com/office/drawing/2014/main" id="{524D5E59-C2B3-483F-94E9-7B90F236C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338" y="4518657"/>
              <a:ext cx="1860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b="1" dirty="0"/>
                <a:t>Cl</a:t>
              </a:r>
              <a:r>
                <a:rPr lang="nl-NL" altLang="nl-NL" sz="400" b="1" dirty="0"/>
                <a:t>   </a:t>
              </a:r>
              <a:r>
                <a:rPr lang="nl-NL" altLang="nl-NL" sz="2400" b="1" dirty="0"/>
                <a:t>–</a:t>
              </a:r>
              <a:r>
                <a:rPr lang="nl-NL" altLang="nl-NL" sz="400" b="1" dirty="0"/>
                <a:t>   </a:t>
              </a:r>
              <a:r>
                <a:rPr lang="nl-NL" altLang="nl-NL" b="1" dirty="0"/>
                <a:t>Cl</a:t>
              </a:r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7C8AFC6C-A7F7-45B6-A873-F9F315BFFF57}"/>
              </a:ext>
            </a:extLst>
          </p:cNvPr>
          <p:cNvSpPr txBox="1"/>
          <p:nvPr/>
        </p:nvSpPr>
        <p:spPr>
          <a:xfrm>
            <a:off x="838200" y="762000"/>
            <a:ext cx="411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Binding in moleculen</a:t>
            </a:r>
          </a:p>
        </p:txBody>
      </p:sp>
    </p:spTree>
    <p:extLst>
      <p:ext uri="{BB962C8B-B14F-4D97-AF65-F5344CB8AC3E}">
        <p14:creationId xmlns:p14="http://schemas.microsoft.com/office/powerpoint/2010/main" val="406177407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757</Words>
  <Application>Microsoft Office PowerPoint</Application>
  <PresentationFormat>Diavoorstelling (4:3)</PresentationFormat>
  <Paragraphs>282</Paragraphs>
  <Slides>48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ST.Bonifatius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bodp</dc:creator>
  <cp:lastModifiedBy>Paul Boddeke</cp:lastModifiedBy>
  <cp:revision>114</cp:revision>
  <dcterms:created xsi:type="dcterms:W3CDTF">2013-02-01T08:26:24Z</dcterms:created>
  <dcterms:modified xsi:type="dcterms:W3CDTF">2023-01-12T12:24:38Z</dcterms:modified>
</cp:coreProperties>
</file>